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338" r:id="rId2"/>
    <p:sldId id="383" r:id="rId3"/>
    <p:sldId id="274" r:id="rId4"/>
    <p:sldId id="339" r:id="rId5"/>
    <p:sldId id="340" r:id="rId6"/>
    <p:sldId id="323" r:id="rId7"/>
    <p:sldId id="275" r:id="rId8"/>
    <p:sldId id="341" r:id="rId9"/>
    <p:sldId id="342" r:id="rId10"/>
    <p:sldId id="343" r:id="rId11"/>
    <p:sldId id="318" r:id="rId12"/>
    <p:sldId id="344" r:id="rId13"/>
    <p:sldId id="278" r:id="rId14"/>
    <p:sldId id="279" r:id="rId15"/>
    <p:sldId id="345" r:id="rId16"/>
    <p:sldId id="365" r:id="rId17"/>
    <p:sldId id="366" r:id="rId18"/>
    <p:sldId id="280" r:id="rId19"/>
    <p:sldId id="332" r:id="rId20"/>
    <p:sldId id="333" r:id="rId21"/>
    <p:sldId id="281" r:id="rId22"/>
    <p:sldId id="282" r:id="rId23"/>
    <p:sldId id="321" r:id="rId24"/>
    <p:sldId id="283" r:id="rId25"/>
    <p:sldId id="346" r:id="rId26"/>
    <p:sldId id="284" r:id="rId27"/>
    <p:sldId id="381" r:id="rId28"/>
    <p:sldId id="380" r:id="rId29"/>
    <p:sldId id="334" r:id="rId30"/>
    <p:sldId id="382" r:id="rId31"/>
    <p:sldId id="285" r:id="rId32"/>
    <p:sldId id="287" r:id="rId33"/>
    <p:sldId id="288" r:id="rId34"/>
    <p:sldId id="289" r:id="rId35"/>
    <p:sldId id="347" r:id="rId36"/>
    <p:sldId id="348" r:id="rId37"/>
    <p:sldId id="349" r:id="rId38"/>
    <p:sldId id="310" r:id="rId39"/>
    <p:sldId id="335" r:id="rId40"/>
    <p:sldId id="290" r:id="rId41"/>
    <p:sldId id="350" r:id="rId42"/>
    <p:sldId id="351" r:id="rId43"/>
    <p:sldId id="352" r:id="rId44"/>
    <p:sldId id="336" r:id="rId45"/>
    <p:sldId id="291" r:id="rId46"/>
    <p:sldId id="376" r:id="rId47"/>
    <p:sldId id="377" r:id="rId48"/>
    <p:sldId id="367" r:id="rId49"/>
    <p:sldId id="368" r:id="rId50"/>
    <p:sldId id="354" r:id="rId51"/>
    <p:sldId id="355" r:id="rId52"/>
    <p:sldId id="369" r:id="rId53"/>
    <p:sldId id="371" r:id="rId54"/>
    <p:sldId id="370" r:id="rId55"/>
    <p:sldId id="356" r:id="rId56"/>
    <p:sldId id="372" r:id="rId57"/>
    <p:sldId id="373" r:id="rId58"/>
    <p:sldId id="374" r:id="rId59"/>
    <p:sldId id="357" r:id="rId60"/>
    <p:sldId id="358" r:id="rId61"/>
    <p:sldId id="378" r:id="rId62"/>
    <p:sldId id="359" r:id="rId63"/>
    <p:sldId id="379" r:id="rId64"/>
    <p:sldId id="362" r:id="rId65"/>
    <p:sldId id="364" r:id="rId66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4" autoAdjust="0"/>
    <p:restoredTop sz="94660"/>
  </p:normalViewPr>
  <p:slideViewPr>
    <p:cSldViewPr>
      <p:cViewPr varScale="1">
        <p:scale>
          <a:sx n="66" d="100"/>
          <a:sy n="66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1C51C-5C16-4F1A-9F21-89C7D51EC0B4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BEBCD-A594-4793-A45E-70CE6E214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BEBCD-A594-4793-A45E-70CE6E214CA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sante-tech.ru/images/katalog/fizio/t_t_m25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medtechmarket.ru/zadmin_data/good.image/11556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medtechmarket.ru/zadmin_data/good.image/11556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32856"/>
            <a:ext cx="8215370" cy="251059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Лекция </a:t>
            </a:r>
            <a:r>
              <a:rPr lang="ru-RU" sz="4800" dirty="0" smtClean="0">
                <a:solidFill>
                  <a:srgbClr val="FF0000"/>
                </a:solidFill>
              </a:rPr>
              <a:t>№6</a:t>
            </a:r>
            <a:r>
              <a:rPr lang="ru-RU" sz="4800" dirty="0" smtClean="0">
                <a:solidFill>
                  <a:srgbClr val="FF0000"/>
                </a:solidFill>
              </a:rPr>
              <a:t/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Аппараты высокочастотной терапии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436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Конструкция акустического скальпеля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0156" t="11501" r="44488" b="5901"/>
          <a:stretch/>
        </p:blipFill>
        <p:spPr>
          <a:xfrm rot="5340000">
            <a:off x="3467513" y="-1510753"/>
            <a:ext cx="2808312" cy="8496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9338" y="4330744"/>
            <a:ext cx="789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 – </a:t>
            </a:r>
            <a:r>
              <a:rPr lang="ru-RU" dirty="0" err="1" smtClean="0"/>
              <a:t>магнитостриктор</a:t>
            </a:r>
            <a:r>
              <a:rPr lang="ru-RU" dirty="0" smtClean="0"/>
              <a:t>; 2 – концентратор; 3 – сменные насадки; 4 – кожух; </a:t>
            </a:r>
          </a:p>
          <a:p>
            <a:pPr algn="ctr"/>
            <a:r>
              <a:rPr lang="ru-RU" dirty="0" smtClean="0"/>
              <a:t>5 – заглушка; 6 – резиновые кольца; </a:t>
            </a:r>
          </a:p>
          <a:p>
            <a:pPr algn="ctr"/>
            <a:r>
              <a:rPr lang="ru-RU" dirty="0" smtClean="0"/>
              <a:t>7– токопроводящих кабель; 8 - демпфирующее кольцо.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9594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571876"/>
            <a:ext cx="385762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5"/>
            <a:ext cx="8786842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>
                <a:solidFill>
                  <a:srgbClr val="FF0000"/>
                </a:solidFill>
              </a:rPr>
              <a:t>Малотравматичный</a:t>
            </a:r>
            <a:r>
              <a:rPr lang="ru-RU" sz="2400" dirty="0" smtClean="0">
                <a:solidFill>
                  <a:srgbClr val="FF0000"/>
                </a:solidFill>
              </a:rPr>
              <a:t>, высокоэффективный, </a:t>
            </a:r>
            <a:r>
              <a:rPr lang="ru-RU" sz="2400" dirty="0" err="1" smtClean="0">
                <a:solidFill>
                  <a:srgbClr val="FF0000"/>
                </a:solidFill>
              </a:rPr>
              <a:t>неинвазивный</a:t>
            </a:r>
            <a:r>
              <a:rPr lang="ru-RU" sz="2400" dirty="0" smtClean="0">
                <a:solidFill>
                  <a:srgbClr val="FF0000"/>
                </a:solidFill>
              </a:rPr>
              <a:t>  метод лечения мочекаменной болезни.</a:t>
            </a:r>
          </a:p>
          <a:p>
            <a:pPr>
              <a:buNone/>
            </a:pPr>
            <a:r>
              <a:rPr lang="ru-RU" sz="2400" dirty="0" smtClean="0"/>
              <a:t>     Принцип этого метода лечения заключается в использовании ударных волн для разрушения камней. Это позволяет раздробить камень на более мелкие фрагменты, которые могут легче выйти через мочеточник или же раствориться.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38499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УЗ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литотрипсия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dirty="0" smtClean="0"/>
              <a:t> (дистанционная ударно-волновая </a:t>
            </a:r>
            <a:r>
              <a:rPr lang="ru-RU" sz="2800" dirty="0" err="1" smtClean="0"/>
              <a:t>литотрипсия</a:t>
            </a:r>
            <a:r>
              <a:rPr lang="ru-RU" sz="2800" dirty="0" smtClean="0"/>
              <a:t> (ДУВЛ))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/>
              <a:t>- дробление твердых конкрементов  с помощью УЗ.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811012"/>
            <a:ext cx="45720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dirty="0" smtClean="0"/>
              <a:t>Для метода </a:t>
            </a:r>
            <a:r>
              <a:rPr lang="ru-RU" sz="2400" dirty="0" err="1" smtClean="0"/>
              <a:t>литотрипсии</a:t>
            </a:r>
            <a:r>
              <a:rPr lang="ru-RU" sz="2400" dirty="0" smtClean="0"/>
              <a:t> характерно меньшее число осложнений по сравнению с другими оперативными способами, характерен более короткий период восстановления, а также в двое короче срок болевых ощущений.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20" y="8032"/>
            <a:ext cx="9731424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Функциональная схема литотриптера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950" t="12901" r="39763" b="6601"/>
          <a:stretch/>
        </p:blipFill>
        <p:spPr>
          <a:xfrm rot="5400000">
            <a:off x="2446198" y="10186"/>
            <a:ext cx="4107587" cy="57606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52596" y="5311315"/>
            <a:ext cx="997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РИ1 – рентгеновский источник; РД1 – рентгеновский детектор;</a:t>
            </a:r>
          </a:p>
          <a:p>
            <a:pPr algn="ctr"/>
            <a:r>
              <a:rPr lang="ru-RU" dirty="0" smtClean="0"/>
              <a:t>  </a:t>
            </a:r>
            <a:r>
              <a:rPr lang="ru-RU" dirty="0" err="1" smtClean="0"/>
              <a:t>Отр</a:t>
            </a:r>
            <a:r>
              <a:rPr lang="ru-RU" dirty="0" smtClean="0"/>
              <a:t>- отражатель; КСУ – компьютерная система управления;</a:t>
            </a:r>
          </a:p>
          <a:p>
            <a:pPr algn="ctr"/>
            <a:r>
              <a:rPr lang="ru-RU" dirty="0" smtClean="0"/>
              <a:t> Р- разрядник; К-камень; ПО- пораженный орган; В – ванна с водой; М-монитор.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120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928688"/>
          <a:ext cx="8715436" cy="591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8575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575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00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47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Метод</a:t>
                      </a:r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Действующий фактор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Глубина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проникновения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91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Дарсонвализация</a:t>
                      </a:r>
                    </a:p>
                    <a:p>
                      <a:pPr algn="ctr"/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Переменный ток и электрический разряд между кожей пациента и электродом.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919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Электрохирургия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(диатермокоагуляция – «сваривание»,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Arial" pitchFamily="34" charset="0"/>
                          <a:cs typeface="Arial" pitchFamily="34" charset="0"/>
                        </a:rPr>
                        <a:t>диатермотомия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– рассекание)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Переменный электрический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ток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24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Индуктотермия 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Высокочастотное магнитное поле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859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УВЧ-терапия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Переменное электрическое поле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11-12 см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СВЧ-терапия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Электромагнитное излучение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ДМВ 9 -11 см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СНВ 3 - 5 см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КВЧ-терапия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Электромагнитное излучение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&lt; 1 мм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Лечебное применение высокочастотных токов и полей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Высокочастотные токи. Дарсонвализация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251520" y="3933056"/>
            <a:ext cx="86764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	</a:t>
            </a:r>
            <a:r>
              <a:rPr lang="ru-RU" sz="2400" dirty="0">
                <a:cs typeface="Arial" charset="0"/>
              </a:rPr>
              <a:t>Метод назван по имени его создателя – французского физиолога и физика Жак Арсен Д</a:t>
            </a:r>
            <a:r>
              <a:rPr lang="en-US" sz="2400" dirty="0">
                <a:cs typeface="Arial" charset="0"/>
              </a:rPr>
              <a:t>’</a:t>
            </a:r>
            <a:r>
              <a:rPr lang="ru-RU" sz="2400" dirty="0" err="1">
                <a:cs typeface="Arial" charset="0"/>
              </a:rPr>
              <a:t>Арсонваля</a:t>
            </a:r>
            <a:r>
              <a:rPr lang="ru-RU" sz="2400" dirty="0">
                <a:cs typeface="Arial" charset="0"/>
              </a:rPr>
              <a:t>.</a:t>
            </a:r>
          </a:p>
          <a:p>
            <a:pPr algn="just"/>
            <a:r>
              <a:rPr lang="ru-RU" sz="2400" dirty="0">
                <a:cs typeface="Arial" charset="0"/>
              </a:rPr>
              <a:t>	Высокочастотный ток подводится к пациенту через вакуумный или заполненный графитом стеклянный электрод. Тепло выделяемое  в основном в поверхностных тканях. </a:t>
            </a:r>
          </a:p>
        </p:txBody>
      </p:sp>
      <p:pic>
        <p:nvPicPr>
          <p:cNvPr id="20484" name="Picture 4" descr="X:\Karasenko\Мои документы\Мои рисунки\K7CA27G9JOCA1P0E3SCAIYSLY9CAC9X0SDCADOECSXCAOGL53YCAIZGIV9CA3D70FXCAR19TNHCA3J4QNUCAS6QXU6CALHO2TVCAW6U9N4CAEJZ20UCAA8VY8HCAF9EWZPCAROGA2PCAJEKD23CAOW4OX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43005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71500"/>
            <a:ext cx="222885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4857750" y="3143250"/>
            <a:ext cx="428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Д</a:t>
            </a:r>
            <a:r>
              <a:rPr lang="en-US" b="1"/>
              <a:t>’</a:t>
            </a:r>
            <a:r>
              <a:rPr lang="ru-RU" b="1"/>
              <a:t>Арсонваль Жак Арсен (1851-1940)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6" name="Picture 6" descr="C:\Documents and Settings\1\Мои документы\Мои рисунки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61048"/>
            <a:ext cx="3214710" cy="252547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85720" y="500042"/>
            <a:ext cx="8501122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Действующий фактор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0000FF"/>
                </a:solidFill>
              </a:rPr>
              <a:t>Импульсный ток высокой частоты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Тихий</a:t>
            </a:r>
            <a:r>
              <a:rPr lang="ru-RU" sz="2400" dirty="0" smtClean="0">
                <a:solidFill>
                  <a:srgbClr val="0000FF"/>
                </a:solidFill>
              </a:rPr>
              <a:t> и </a:t>
            </a:r>
            <a:r>
              <a:rPr lang="ru-RU" sz="2400" b="1" dirty="0" smtClean="0">
                <a:solidFill>
                  <a:srgbClr val="0000FF"/>
                </a:solidFill>
              </a:rPr>
              <a:t>искровой</a:t>
            </a:r>
            <a:r>
              <a:rPr lang="ru-RU" sz="2400" dirty="0" smtClean="0">
                <a:solidFill>
                  <a:srgbClr val="0000FF"/>
                </a:solidFill>
              </a:rPr>
              <a:t> электрические разряды, возникающие между кожей пациента и стеклянным «вакуумным» электродом.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54640" y="3767454"/>
            <a:ext cx="52149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u="sng" dirty="0" smtClean="0">
                <a:solidFill>
                  <a:srgbClr val="0000FF"/>
                </a:solidFill>
              </a:rPr>
              <a:t> Физический </a:t>
            </a:r>
            <a:r>
              <a:rPr lang="ru-RU" sz="2400" b="1" i="1" u="sng" dirty="0">
                <a:solidFill>
                  <a:srgbClr val="0000FF"/>
                </a:solidFill>
              </a:rPr>
              <a:t>эффект </a:t>
            </a:r>
            <a:r>
              <a:rPr lang="ru-RU" sz="2400" dirty="0"/>
              <a:t>- </a:t>
            </a:r>
            <a:r>
              <a:rPr lang="ru-RU" sz="2400" b="1" dirty="0"/>
              <a:t>нагревание </a:t>
            </a:r>
            <a:r>
              <a:rPr lang="ru-RU" sz="2400" b="1" dirty="0" smtClean="0"/>
              <a:t>+ стимуляция </a:t>
            </a:r>
            <a:r>
              <a:rPr lang="ru-RU" sz="2400" dirty="0" smtClean="0"/>
              <a:t>участков </a:t>
            </a:r>
            <a:r>
              <a:rPr lang="ru-RU" sz="2400" dirty="0"/>
              <a:t>ткани приводит к расширению поверхностных кровеносных сосудов и увеличению по ним кровотока.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2244" y="2346717"/>
            <a:ext cx="84845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1" i="1" u="sng" dirty="0" smtClean="0">
                <a:solidFill>
                  <a:srgbClr val="0000FF"/>
                </a:solidFill>
              </a:rPr>
              <a:t> Механизм </a:t>
            </a:r>
            <a:r>
              <a:rPr lang="ru-RU" sz="2200" b="1" i="1" u="sng" dirty="0">
                <a:solidFill>
                  <a:srgbClr val="0000FF"/>
                </a:solidFill>
              </a:rPr>
              <a:t>действия </a:t>
            </a:r>
            <a:r>
              <a:rPr lang="ru-RU" sz="2200" b="1" i="1" u="sng" dirty="0" smtClean="0">
                <a:solidFill>
                  <a:srgbClr val="0000FF"/>
                </a:solidFill>
              </a:rPr>
              <a:t> </a:t>
            </a:r>
            <a:r>
              <a:rPr lang="ru-RU" sz="2200" dirty="0" smtClean="0"/>
              <a:t>высокочастотные </a:t>
            </a:r>
            <a:r>
              <a:rPr lang="ru-RU" sz="2200" dirty="0"/>
              <a:t>колебания ионов тканей с образованием тепла, а электрический разряд , кроме теплового, оказывает воздействие на рецепторы кожи.</a:t>
            </a:r>
          </a:p>
        </p:txBody>
      </p:sp>
    </p:spTree>
    <p:extLst>
      <p:ext uri="{BB962C8B-B14F-4D97-AF65-F5344CB8AC3E}">
        <p14:creationId xmlns="" xmlns:p14="http://schemas.microsoft.com/office/powerpoint/2010/main" val="110746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0" y="64293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Для </a:t>
            </a:r>
            <a:r>
              <a:rPr lang="ru-RU" sz="2000" b="1" u="sng"/>
              <a:t>местной дарсонвализации</a:t>
            </a:r>
            <a:r>
              <a:rPr lang="ru-RU" sz="2000" b="1"/>
              <a:t> </a:t>
            </a:r>
            <a:r>
              <a:rPr lang="ru-RU" sz="2000"/>
              <a:t>применяют ток частотой </a:t>
            </a:r>
            <a:r>
              <a:rPr lang="ru-RU" sz="2000" b="1"/>
              <a:t>100</a:t>
            </a:r>
            <a:r>
              <a:rPr lang="ru-RU" sz="2000"/>
              <a:t>—</a:t>
            </a:r>
            <a:r>
              <a:rPr lang="ru-RU" sz="2000" b="1"/>
              <a:t>400 кГц, </a:t>
            </a:r>
            <a:r>
              <a:rPr lang="ru-RU" sz="2000"/>
              <a:t>напряжение 25 - 30 кВ, сила тока 10 - 15 мА.</a:t>
            </a:r>
          </a:p>
          <a:p>
            <a:r>
              <a:rPr lang="ru-RU" sz="2000" u="sng">
                <a:solidFill>
                  <a:srgbClr val="FF0000"/>
                </a:solidFill>
              </a:rPr>
              <a:t>Действующий фактор</a:t>
            </a:r>
            <a:r>
              <a:rPr lang="ru-RU" sz="2000" u="sng"/>
              <a:t> </a:t>
            </a:r>
            <a:r>
              <a:rPr lang="ru-RU" sz="2000"/>
              <a:t>- ток высокой частоты и электрический разряд.</a:t>
            </a:r>
          </a:p>
          <a:p>
            <a:endParaRPr lang="ru-RU" sz="2000"/>
          </a:p>
        </p:txBody>
      </p:sp>
      <p:pic>
        <p:nvPicPr>
          <p:cNvPr id="21507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928813"/>
            <a:ext cx="50720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357188" y="2928938"/>
            <a:ext cx="8429625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rgbClr val="FF0000"/>
                </a:solidFill>
              </a:rPr>
              <a:t>Первичный механизм действия </a:t>
            </a:r>
            <a:r>
              <a:rPr lang="ru-RU" sz="2000" dirty="0"/>
              <a:t>~ высокочастотные колебания ионов тканей с образованием тепла, а электрический разряд , кроме теплового, оказывает воздействие на рецепторы кожи.</a:t>
            </a:r>
          </a:p>
          <a:p>
            <a:pPr>
              <a:defRPr/>
            </a:pPr>
            <a:r>
              <a:rPr lang="ru-RU" sz="2000" u="sng" dirty="0">
                <a:solidFill>
                  <a:srgbClr val="FF0000"/>
                </a:solidFill>
              </a:rPr>
              <a:t>Первичный физический эффект </a:t>
            </a:r>
            <a:r>
              <a:rPr lang="ru-RU" sz="2000" dirty="0"/>
              <a:t>- нагревание участков ткани приводит к расширению поверхностных кровеносных сосудов и увеличению по ним кровотока.</a:t>
            </a:r>
          </a:p>
          <a:p>
            <a:pPr>
              <a:defRPr/>
            </a:pPr>
            <a:r>
              <a:rPr lang="ru-RU" sz="20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Диатермия</a:t>
            </a:r>
            <a:r>
              <a:rPr lang="ru-RU" sz="2000" b="1" dirty="0"/>
              <a:t> </a:t>
            </a:r>
            <a:r>
              <a:rPr lang="ru-RU" sz="2000" dirty="0"/>
              <a:t>используется для хирургических целей: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диатермокоагуляция </a:t>
            </a:r>
            <a:r>
              <a:rPr lang="ru-RU" sz="2000" dirty="0"/>
              <a:t>- сваривание тканей (плотность тока 6-10 мА/мм</a:t>
            </a:r>
            <a:r>
              <a:rPr lang="ru-RU" sz="2000" baseline="30000" dirty="0"/>
              <a:t>2</a:t>
            </a:r>
            <a:r>
              <a:rPr lang="ru-RU" sz="2000" dirty="0"/>
              <a:t>);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диатермотомия</a:t>
            </a:r>
            <a:r>
              <a:rPr lang="ru-RU" sz="2000" dirty="0"/>
              <a:t> - рассечение тканей (до 40 мА/мм</a:t>
            </a:r>
            <a:r>
              <a:rPr lang="ru-RU" sz="2000" baseline="30000" dirty="0"/>
              <a:t>2</a:t>
            </a:r>
            <a:r>
              <a:rPr lang="ru-RU" sz="2000" dirty="0"/>
              <a:t>)</a:t>
            </a:r>
          </a:p>
          <a:p>
            <a:pPr>
              <a:defRPr/>
            </a:pPr>
            <a:r>
              <a:rPr lang="ru-RU" sz="2000" dirty="0"/>
              <a:t>Количество теплоты, выделяющееся за 1 с в 1м</a:t>
            </a:r>
            <a:r>
              <a:rPr lang="ru-RU" sz="2000" baseline="30000" dirty="0"/>
              <a:t>3</a:t>
            </a:r>
            <a:r>
              <a:rPr lang="ru-RU" sz="2000" dirty="0"/>
              <a:t>:</a:t>
            </a:r>
          </a:p>
          <a:p>
            <a:pPr algn="ctr">
              <a:defRPr/>
            </a:pPr>
            <a:r>
              <a:rPr lang="en-US" sz="2000" b="1" dirty="0"/>
              <a:t>q=j</a:t>
            </a:r>
            <a:r>
              <a:rPr lang="en-US" sz="2000" b="1" baseline="30000" dirty="0"/>
              <a:t>2</a:t>
            </a:r>
            <a:r>
              <a:rPr lang="en-US" sz="2000" b="1" dirty="0"/>
              <a:t> </a:t>
            </a:r>
            <a:r>
              <a:rPr lang="el-GR" sz="2000" b="1" dirty="0"/>
              <a:t>ρ</a:t>
            </a:r>
            <a:endParaRPr lang="ru-RU" sz="2000" b="1" dirty="0"/>
          </a:p>
          <a:p>
            <a:pPr>
              <a:defRPr/>
            </a:pPr>
            <a:r>
              <a:rPr lang="en-US" sz="2000" dirty="0"/>
              <a:t>j</a:t>
            </a:r>
            <a:r>
              <a:rPr lang="ru-RU" sz="2000" dirty="0"/>
              <a:t> - плотность тока, </a:t>
            </a:r>
            <a:r>
              <a:rPr lang="el-GR" sz="2000" dirty="0"/>
              <a:t>ρ</a:t>
            </a:r>
            <a:r>
              <a:rPr lang="ru-RU" sz="2000" dirty="0"/>
              <a:t> - удельное сопротивление.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Высокочастотные токи. Дарсонвализация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69776" y="188640"/>
            <a:ext cx="10883552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аппарата для местной дарсонвализации</a:t>
            </a:r>
            <a:endParaRPr lang="ru-RU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532" t="31100" r="24801" b="34600"/>
          <a:stretch/>
        </p:blipFill>
        <p:spPr>
          <a:xfrm rot="10800000">
            <a:off x="179512" y="1844824"/>
            <a:ext cx="8784976" cy="28890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5819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2390" y="187593"/>
            <a:ext cx="9227368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Временные диаграммы напряжений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556" t="11502" r="34251" b="11500"/>
          <a:stretch/>
        </p:blipFill>
        <p:spPr>
          <a:xfrm>
            <a:off x="294858" y="1378719"/>
            <a:ext cx="4392488" cy="49811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2780928"/>
            <a:ext cx="3923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а</a:t>
            </a:r>
            <a:r>
              <a:rPr lang="ru-RU" sz="2000" dirty="0" smtClean="0"/>
              <a:t> – напряжение сети; </a:t>
            </a:r>
          </a:p>
          <a:p>
            <a:r>
              <a:rPr lang="ru-RU" sz="2000" dirty="0" smtClean="0"/>
              <a:t>б – импульсы на входе ждущего мультивибратора; </a:t>
            </a:r>
          </a:p>
          <a:p>
            <a:r>
              <a:rPr lang="ru-RU" sz="2000" dirty="0" smtClean="0"/>
              <a:t>в – импульсы на выходе ждущего мультивибратора; </a:t>
            </a:r>
          </a:p>
          <a:p>
            <a:r>
              <a:rPr lang="ru-RU" sz="2000" dirty="0" smtClean="0"/>
              <a:t>г – высокочастотные импульсные колебания на выходе резонатора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665729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3156"/>
            <a:ext cx="9144000" cy="558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286908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Схема проведения местной дарсонвализации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Arial" pitchFamily="34" charset="0"/>
                <a:cs typeface="Arial" pitchFamily="34" charset="0"/>
              </a:rPr>
              <a:t>Электрохирургия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2714625" y="714375"/>
            <a:ext cx="642937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Основной принцип электрохирургии состоит в преобразовании высокочастотного тока в тепловую энергию. При использовании металлических электродов (используется активный и нейтральный электрод для образования полностью замкнутой электрической цепи) и хорошем контакте с пациентом можно обеспечить пробой на расстоянии меньше одного миллиметра. При этом выделяется огромная энергия и как результат мгновенное испарение воды, что и приводит к разрушению ткани.</a:t>
            </a:r>
          </a:p>
        </p:txBody>
      </p:sp>
      <p:pic>
        <p:nvPicPr>
          <p:cNvPr id="23556" name="Picture 2" descr="http://www.intermed.kiev.ua/intermed/pic/c02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27114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285720" y="357166"/>
            <a:ext cx="8297780" cy="4429156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Схема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монополярной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электрохирургии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4786322"/>
            <a:ext cx="2053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коагуляция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4786322"/>
            <a:ext cx="1542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резание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medtechmarket.ru/zadmin_data/good.image/11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14375"/>
            <a:ext cx="2857500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УВЧ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1" name="TextBox 25"/>
          <p:cNvSpPr txBox="1">
            <a:spLocks noChangeArrowheads="1"/>
          </p:cNvSpPr>
          <p:nvPr/>
        </p:nvSpPr>
        <p:spPr bwMode="auto">
          <a:xfrm>
            <a:off x="3357563" y="857250"/>
            <a:ext cx="5572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/>
              <a:t>УВЧ - терапия</a:t>
            </a:r>
            <a:r>
              <a:rPr lang="ru-RU" sz="2400" b="1"/>
              <a:t> </a:t>
            </a:r>
            <a:r>
              <a:rPr lang="ru-RU" sz="2400"/>
              <a:t>- лечебный метод, при котором на ткани больного воздействуют непрерывным или импульсным электрическим полем </a:t>
            </a:r>
          </a:p>
          <a:p>
            <a:r>
              <a:rPr lang="ru-RU" sz="2400"/>
              <a:t>(40,68 МГц или 27,12 МГц)</a:t>
            </a:r>
          </a:p>
          <a:p>
            <a:endParaRPr lang="ru-RU" sz="2400"/>
          </a:p>
        </p:txBody>
      </p:sp>
      <p:sp>
        <p:nvSpPr>
          <p:cNvPr id="24592" name="TextBox 26"/>
          <p:cNvSpPr txBox="1">
            <a:spLocks noChangeArrowheads="1"/>
          </p:cNvSpPr>
          <p:nvPr/>
        </p:nvSpPr>
        <p:spPr bwMode="auto">
          <a:xfrm>
            <a:off x="285750" y="3500438"/>
            <a:ext cx="8858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Действующий фактор </a:t>
            </a:r>
            <a:r>
              <a:rPr lang="ru-RU" sz="2400"/>
              <a:t>- переменное электрическое поле.</a:t>
            </a:r>
          </a:p>
          <a:p>
            <a:r>
              <a:rPr lang="ru-RU" sz="2400">
                <a:solidFill>
                  <a:srgbClr val="FF0000"/>
                </a:solidFill>
              </a:rPr>
              <a:t>Первичный механизм действия </a:t>
            </a:r>
            <a:r>
              <a:rPr lang="ru-RU" sz="2400"/>
              <a:t>- создание переменных токов проводимости в проводящих тканях ( электролитах ) и токов смещения (переориентация диполей) в диэлектриках с частотой УВЧ - поля.</a:t>
            </a:r>
          </a:p>
          <a:p>
            <a:endParaRPr lang="ru-RU" sz="2400"/>
          </a:p>
        </p:txBody>
      </p:sp>
      <p:pic>
        <p:nvPicPr>
          <p:cNvPr id="24593" name="Рисунок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500688"/>
            <a:ext cx="464343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183188"/>
            <a:ext cx="257175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285750" y="404664"/>
            <a:ext cx="88582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 Механизм </a:t>
            </a:r>
            <a:r>
              <a:rPr lang="ru-RU" sz="2400" b="1" i="1" u="sng" dirty="0">
                <a:solidFill>
                  <a:srgbClr val="0000FF"/>
                </a:solidFill>
              </a:rPr>
              <a:t>действия </a:t>
            </a:r>
            <a:r>
              <a:rPr lang="ru-RU" sz="2400" dirty="0"/>
              <a:t>- создание переменных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токов </a:t>
            </a:r>
            <a:r>
              <a:rPr lang="ru-RU" sz="2400" b="1" dirty="0"/>
              <a:t>проводимости </a:t>
            </a:r>
            <a:r>
              <a:rPr lang="ru-RU" sz="2400" dirty="0"/>
              <a:t>в проводящих </a:t>
            </a:r>
            <a:r>
              <a:rPr lang="ru-RU" sz="2400" dirty="0" smtClean="0"/>
              <a:t>тканях-</a:t>
            </a:r>
            <a:r>
              <a:rPr lang="ru-RU" sz="2400" u="sng" dirty="0" smtClean="0"/>
              <a:t>электролитах</a:t>
            </a:r>
            <a:r>
              <a:rPr lang="ru-RU" sz="2400" dirty="0" smtClean="0"/>
              <a:t>: (кровь</a:t>
            </a:r>
            <a:r>
              <a:rPr lang="ru-RU" sz="2400" dirty="0"/>
              <a:t>, мышцы, </a:t>
            </a:r>
            <a:r>
              <a:rPr lang="ru-RU" sz="2400" dirty="0" smtClean="0"/>
              <a:t>лимфа) 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и </a:t>
            </a:r>
            <a:r>
              <a:rPr lang="ru-RU" sz="2400" b="1" dirty="0" smtClean="0"/>
              <a:t>токов </a:t>
            </a:r>
            <a:r>
              <a:rPr lang="ru-RU" sz="2400" b="1" dirty="0"/>
              <a:t>смещения </a:t>
            </a:r>
            <a:r>
              <a:rPr lang="ru-RU" sz="2400" dirty="0"/>
              <a:t>(переориентация диполей) в </a:t>
            </a:r>
            <a:r>
              <a:rPr lang="ru-RU" sz="2400" u="sng" dirty="0"/>
              <a:t>диэлектриках </a:t>
            </a:r>
            <a:r>
              <a:rPr lang="ru-RU" sz="2400" dirty="0"/>
              <a:t>(жировая, костная, плотная соединительная </a:t>
            </a:r>
            <a:r>
              <a:rPr lang="ru-RU" sz="2400" dirty="0" smtClean="0"/>
              <a:t>ткани) </a:t>
            </a:r>
            <a:r>
              <a:rPr lang="ru-RU" sz="2400" dirty="0"/>
              <a:t>с частотой УВЧ - поля.</a:t>
            </a:r>
          </a:p>
          <a:p>
            <a:endParaRPr lang="ru-RU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1577042"/>
            <a:ext cx="1160462" cy="10715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3024" y="4218291"/>
            <a:ext cx="3286125" cy="6413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Picture 3" descr="F:\Медицинская и биологическая физика курс лекций с задачами Федорова Фаустов\Презентации Галина Вячеславовна\1\_555.jpg"/>
          <p:cNvPicPr>
            <a:picLocks noChangeAspect="1" noChangeArrowheads="1"/>
          </p:cNvPicPr>
          <p:nvPr/>
        </p:nvPicPr>
        <p:blipFill>
          <a:blip r:embed="rId4"/>
          <a:srcRect l="6065" t="9524" r="55525"/>
          <a:stretch>
            <a:fillRect/>
          </a:stretch>
        </p:blipFill>
        <p:spPr bwMode="auto">
          <a:xfrm>
            <a:off x="6660232" y="4003181"/>
            <a:ext cx="135732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6874546" y="4218291"/>
            <a:ext cx="92869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/>
          <a:srcRect t="84656" r="24444" b="-48"/>
          <a:stretch>
            <a:fillRect/>
          </a:stretch>
        </p:blipFill>
        <p:spPr bwMode="auto">
          <a:xfrm>
            <a:off x="4860032" y="2383740"/>
            <a:ext cx="3286148" cy="264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25590" y="1484784"/>
            <a:ext cx="4034183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ru-RU" dirty="0" smtClean="0"/>
              <a:t>- количество теплоты, выделяющееся за 1 с в 1 м</a:t>
            </a:r>
            <a:r>
              <a:rPr lang="ru-RU" baseline="30000" dirty="0" smtClean="0"/>
              <a:t>3</a:t>
            </a:r>
            <a:r>
              <a:rPr lang="ru-RU" dirty="0" smtClean="0"/>
              <a:t> </a:t>
            </a:r>
          </a:p>
          <a:p>
            <a:r>
              <a:rPr lang="ru-RU" dirty="0" smtClean="0"/>
              <a:t>Е</a:t>
            </a:r>
            <a:r>
              <a:rPr lang="ru-RU" baseline="30000" dirty="0" smtClean="0"/>
              <a:t>-</a:t>
            </a:r>
            <a:r>
              <a:rPr lang="ru-RU" dirty="0" smtClean="0"/>
              <a:t> напряженность эл. поля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114" y="5301208"/>
            <a:ext cx="856895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ω</a:t>
            </a:r>
            <a:r>
              <a:rPr lang="ru-RU" dirty="0" smtClean="0">
                <a:cs typeface="Times New Roman"/>
              </a:rPr>
              <a:t>-циклическая частота;              </a:t>
            </a:r>
            <a:r>
              <a:rPr lang="ru-RU" dirty="0"/>
              <a:t>Е</a:t>
            </a:r>
            <a:r>
              <a:rPr lang="ru-RU" baseline="30000" dirty="0"/>
              <a:t>-</a:t>
            </a:r>
            <a:r>
              <a:rPr lang="ru-RU" dirty="0"/>
              <a:t> напряженность эл. </a:t>
            </a:r>
            <a:r>
              <a:rPr lang="ru-RU" dirty="0" smtClean="0"/>
              <a:t>поля;</a:t>
            </a:r>
            <a:endParaRPr lang="ru-RU" dirty="0"/>
          </a:p>
          <a:p>
            <a:r>
              <a:rPr lang="el-GR" dirty="0" smtClean="0">
                <a:latin typeface="Times New Roman"/>
                <a:cs typeface="Times New Roman"/>
              </a:rPr>
              <a:t>ε</a:t>
            </a:r>
            <a:r>
              <a:rPr lang="ru-RU" dirty="0" smtClean="0">
                <a:cs typeface="Times New Roman"/>
              </a:rPr>
              <a:t>-диэлектрическая проницаемость среды;</a:t>
            </a:r>
          </a:p>
          <a:p>
            <a:r>
              <a:rPr lang="el-GR" dirty="0" smtClean="0">
                <a:latin typeface="Times New Roman"/>
                <a:cs typeface="Times New Roman"/>
              </a:rPr>
              <a:t>ε</a:t>
            </a:r>
            <a:r>
              <a:rPr lang="ru-RU" baseline="-25000" dirty="0">
                <a:latin typeface="Times New Roman"/>
                <a:cs typeface="Times New Roman"/>
              </a:rPr>
              <a:t>0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lang="ru-RU" dirty="0" smtClean="0">
                <a:cs typeface="Times New Roman"/>
              </a:rPr>
              <a:t>электрическая постоянная СИ;</a:t>
            </a:r>
          </a:p>
          <a:p>
            <a:r>
              <a:rPr lang="ru-RU" dirty="0" smtClean="0">
                <a:latin typeface="Times New Roman"/>
                <a:cs typeface="Times New Roman"/>
              </a:rPr>
              <a:t>δ </a:t>
            </a:r>
            <a:r>
              <a:rPr lang="ru-RU" dirty="0" smtClean="0">
                <a:cs typeface="Times New Roman"/>
              </a:rPr>
              <a:t>-угол диэлектрических потерь-угол отставания диполей от эл. поля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2990104" y="4725144"/>
            <a:ext cx="571504" cy="714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2583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0" y="528796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/>
              <a:t>Первичный физический эффект</a:t>
            </a:r>
            <a:r>
              <a:rPr lang="ru-RU" sz="2400"/>
              <a:t> -, в основном , тепловой.</a:t>
            </a:r>
          </a:p>
          <a:p>
            <a:r>
              <a:rPr lang="ru-RU" sz="2400" b="1"/>
              <a:t>При УВЧ </a:t>
            </a:r>
            <a:r>
              <a:rPr lang="ru-RU" sz="2400"/>
              <a:t>- </a:t>
            </a:r>
            <a:r>
              <a:rPr lang="ru-RU" sz="2400" b="1"/>
              <a:t>терапии ткани - диэлектрики ( жировая ткань, подкожная клетчатка) нагреваются сильнее, чем ткани- электролиты (кровь, мышцы).</a:t>
            </a:r>
            <a:endParaRPr lang="ru-RU" sz="2400"/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285750" y="0"/>
            <a:ext cx="8858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 тканях электролитах (кровь, мышцы, лимфа и т.д.) :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428625"/>
            <a:ext cx="11604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0" y="1357313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 тканях диэлектриках (жировая, костная, плотная соединительная ткани и т.д.) :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2214563"/>
            <a:ext cx="328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786063"/>
            <a:ext cx="86995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9011344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аппарата для </a:t>
            </a:r>
            <a:br>
              <a:rPr lang="ru-RU" sz="3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УВЧ -терапии</a:t>
            </a:r>
            <a:endParaRPr lang="ru-RU" sz="3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863" t="35300" r="30313" b="35300"/>
          <a:stretch/>
        </p:blipFill>
        <p:spPr>
          <a:xfrm rot="10800000">
            <a:off x="251520" y="1844824"/>
            <a:ext cx="8499485" cy="28788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6315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УЗ-терапия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0" y="2143116"/>
            <a:ext cx="685801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Основное действие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Механическое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обусловлено колебанием частиц ткани, своеобразный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микро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массаж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Повышается проницаемость клеточных мембран.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Тепловое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нагрев мышечных и особенно костных тканей.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Изменение диффузных процессов, скорости биохимической реакций.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Физико-химическое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активирование окислительно-восстановительных процессов, образование биологически активных веществ</a:t>
            </a:r>
          </a:p>
          <a:p>
            <a:endParaRPr lang="ru-RU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42918"/>
            <a:ext cx="8572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Высокоэффективный метод физиотерапии.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УЗ-терапии используются механические колебания частотой 22 - 44 кГц, 880 кГц и 2640 кГц.</a:t>
            </a:r>
          </a:p>
          <a:p>
            <a:endParaRPr lang="ru-RU" dirty="0"/>
          </a:p>
        </p:txBody>
      </p:sp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407728"/>
            <a:ext cx="2714612" cy="351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Терапевтический контур пациента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214313" y="785813"/>
            <a:ext cx="8715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Терапевтическим называется контур, в который включается пациент, при физиотерапевтической процедуре. Терапевтический контур связан с контуром генератора индуктивной связью, что исключает возможность попадания пациента под высокое напряжение в контуре генератора.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6429375" y="4572000"/>
            <a:ext cx="2000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(Электроды пациента)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3143250"/>
            <a:ext cx="4746625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81438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Распределение тепла при различном расположении электродов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http://www.labsnab.ru/upload/iblock/7a6/fizioterm%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45005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3214688" y="714375"/>
            <a:ext cx="5715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Использование высокочастотного магнитного поля (13,56 МГц) для прогревания биологических тканей и органов - называется </a:t>
            </a:r>
            <a:r>
              <a:rPr lang="ru-RU" sz="2400" u="sng"/>
              <a:t>индуктотермией</a:t>
            </a:r>
          </a:p>
          <a:p>
            <a:r>
              <a:rPr lang="ru-RU" sz="2400"/>
              <a:t>	</a:t>
            </a:r>
            <a:r>
              <a:rPr lang="ru-RU" sz="2400" u="sng">
                <a:solidFill>
                  <a:srgbClr val="FF0000"/>
                </a:solidFill>
              </a:rPr>
              <a:t>Действующий фактор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/>
              <a:t>- переменное магнитное поле.</a:t>
            </a:r>
          </a:p>
          <a:p>
            <a:r>
              <a:rPr lang="ru-RU" sz="2400"/>
              <a:t>	Под действием переменного магнитного поля, в биологических тканях возникают вихревые токи.</a:t>
            </a:r>
          </a:p>
        </p:txBody>
      </p:sp>
      <p:sp>
        <p:nvSpPr>
          <p:cNvPr id="286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678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>
            <a:off x="0" y="639603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Сильнее прогреваются ткани богатые сосудами, кровью.</a:t>
            </a:r>
          </a:p>
        </p:txBody>
      </p:sp>
      <p:pic>
        <p:nvPicPr>
          <p:cNvPr id="2868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4071938"/>
            <a:ext cx="4500563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2875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313" y="2333625"/>
            <a:ext cx="8643937" cy="415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u="sng" dirty="0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- создание в проводящих (электролитных ) тканях организма вихревых индукционных токов.</a:t>
            </a:r>
          </a:p>
          <a:p>
            <a:pPr>
              <a:defRPr/>
            </a:pPr>
            <a:r>
              <a:rPr lang="ru-RU" sz="2400" u="sng" dirty="0">
                <a:solidFill>
                  <a:srgbClr val="FF0000"/>
                </a:solidFill>
              </a:rPr>
              <a:t>Первичный физический эффект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- тепловой эффект в токопроводящих тканях (кровь, лимфа, паренхиматозные органы, мышцы).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en-US" sz="2400" dirty="0"/>
              <a:t>ω</a:t>
            </a:r>
            <a:r>
              <a:rPr lang="en-US" sz="2400" cap="small" dirty="0"/>
              <a:t> </a:t>
            </a:r>
            <a:r>
              <a:rPr lang="ru-RU" sz="2400" dirty="0"/>
              <a:t>- круговая частота колебаний</a:t>
            </a:r>
          </a:p>
          <a:p>
            <a:pPr>
              <a:defRPr/>
            </a:pPr>
            <a:r>
              <a:rPr lang="ru-RU" sz="2400" dirty="0"/>
              <a:t>В - индукция переменного магнитного поля</a:t>
            </a:r>
          </a:p>
          <a:p>
            <a:pPr>
              <a:defRPr/>
            </a:pPr>
            <a:r>
              <a:rPr lang="en-US" sz="2400" dirty="0"/>
              <a:t>ρ</a:t>
            </a:r>
            <a:r>
              <a:rPr lang="ru-RU" sz="2400" dirty="0"/>
              <a:t> - удельное сопротивление биологической ткани</a:t>
            </a:r>
          </a:p>
        </p:txBody>
      </p:sp>
      <p:pic>
        <p:nvPicPr>
          <p:cNvPr id="29699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285875"/>
            <a:ext cx="53101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97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4357688"/>
            <a:ext cx="3143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2071688" y="785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9703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82612"/>
          </a:xfrm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rgbClr val="FF0000"/>
                </a:solidFill>
                <a:latin typeface="Arial" charset="0"/>
                <a:cs typeface="Arial" charset="0"/>
              </a:rPr>
              <a:t>ИНДУКТОТЕРМИЯ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2" descr="Картинка 7 из 1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714375"/>
            <a:ext cx="207168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2571750" y="714375"/>
            <a:ext cx="6572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 микроволновой (СВЧ) терапии используется электромагнитное поле с частотой </a:t>
            </a:r>
            <a:r>
              <a:rPr lang="ru-RU" sz="2000" b="1"/>
              <a:t>460 МГц </a:t>
            </a:r>
            <a:r>
              <a:rPr lang="ru-RU" sz="2000"/>
              <a:t>(деци­метровый диапазон ) и </a:t>
            </a:r>
            <a:r>
              <a:rPr lang="ru-RU" sz="2000" b="1"/>
              <a:t>2375 МГц </a:t>
            </a:r>
            <a:r>
              <a:rPr lang="ru-RU" sz="2000"/>
              <a:t>(сантиметровый диапазон).</a:t>
            </a:r>
          </a:p>
        </p:txBody>
      </p:sp>
      <p:pic>
        <p:nvPicPr>
          <p:cNvPr id="30725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143125"/>
            <a:ext cx="3786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0" y="3379788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u="sng">
                <a:solidFill>
                  <a:srgbClr val="FF0000"/>
                </a:solidFill>
              </a:rPr>
              <a:t>Действующий фактор </a:t>
            </a:r>
            <a:r>
              <a:rPr lang="ru-RU" sz="2000"/>
              <a:t>- ультракороткие электромагнитные волны.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возбуждение колебаний ионов в растворах электролитов и переориентация легких диполей диэлектриков (в основном , воды).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физический эффект воздействия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тепловой эффект.</a:t>
            </a:r>
          </a:p>
          <a:p>
            <a:r>
              <a:rPr lang="ru-RU" sz="2000"/>
              <a:t>Количество выделяемой теплоты в диэлектрике:</a:t>
            </a:r>
          </a:p>
          <a:p>
            <a:pPr algn="ctr"/>
            <a:r>
              <a:rPr lang="en-US" sz="2000"/>
              <a:t>q</a:t>
            </a:r>
            <a:r>
              <a:rPr lang="ru-RU" sz="2000"/>
              <a:t>= ωЕ</a:t>
            </a:r>
            <a:r>
              <a:rPr lang="ru-RU" sz="2000" baseline="30000"/>
              <a:t>2</a:t>
            </a:r>
            <a:r>
              <a:rPr lang="ru-RU" sz="2000"/>
              <a:t>ε</a:t>
            </a:r>
            <a:r>
              <a:rPr lang="en-US" sz="2000" baseline="-25000"/>
              <a:t>r</a:t>
            </a:r>
            <a:r>
              <a:rPr lang="ru-RU" sz="2000"/>
              <a:t>ε</a:t>
            </a:r>
            <a:r>
              <a:rPr lang="ru-RU" sz="2000" baseline="-25000"/>
              <a:t>0</a:t>
            </a:r>
            <a:r>
              <a:rPr lang="en-US" sz="2000"/>
              <a:t>tg</a:t>
            </a:r>
            <a:r>
              <a:rPr lang="ru-RU" sz="2000"/>
              <a:t>δ</a:t>
            </a:r>
          </a:p>
          <a:p>
            <a:r>
              <a:rPr lang="ru-RU" sz="2000"/>
              <a:t>Большое выделение теплоты наблюдается в водосодержащих тканях (кровь, мышцы).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Глубина проникновения</a:t>
            </a:r>
            <a:r>
              <a:rPr lang="ru-RU" sz="2000"/>
              <a:t> для ДМВ - 9-11 см, а для СМВ - 3-5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4484" y="369530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4.5. СВЧ- терапия</a:t>
            </a:r>
            <a:endParaRPr lang="ru-RU" sz="2800" b="1" u="sng" dirty="0"/>
          </a:p>
        </p:txBody>
      </p:sp>
      <p:pic>
        <p:nvPicPr>
          <p:cNvPr id="3" name="Рисунок 5"/>
          <p:cNvPicPr>
            <a:picLocks noChangeAspect="1" noChangeArrowheads="1"/>
          </p:cNvPicPr>
          <p:nvPr/>
        </p:nvPicPr>
        <p:blipFill>
          <a:blip r:embed="rId2"/>
          <a:srcRect r="7547"/>
          <a:stretch>
            <a:fillRect/>
          </a:stretch>
        </p:blipFill>
        <p:spPr bwMode="auto">
          <a:xfrm>
            <a:off x="5168409" y="892750"/>
            <a:ext cx="3500462" cy="114300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71604" y="157161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1029191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~</a:t>
            </a:r>
            <a:endParaRPr lang="ru-RU" sz="3200" b="1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571612"/>
            <a:ext cx="378222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ДМВ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терапия =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</a:rPr>
              <a:t>дециметроволновая</a:t>
            </a:r>
            <a:r>
              <a:rPr lang="ru-RU" sz="2400" dirty="0" smtClean="0">
                <a:solidFill>
                  <a:srgbClr val="0000FF"/>
                </a:solidFill>
              </a:rPr>
              <a:t> терапия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857496"/>
            <a:ext cx="3000396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Это лечебное применение </a:t>
            </a:r>
            <a:r>
              <a:rPr lang="ru-RU" sz="2000" b="1" dirty="0" smtClean="0">
                <a:solidFill>
                  <a:srgbClr val="FF0000"/>
                </a:solidFill>
              </a:rPr>
              <a:t>э</a:t>
            </a:r>
            <a:r>
              <a:rPr lang="en-US" sz="2000" b="1" dirty="0" smtClean="0">
                <a:solidFill>
                  <a:srgbClr val="FF0000"/>
                </a:solidFill>
              </a:rPr>
              <a:t>/</a:t>
            </a:r>
            <a:r>
              <a:rPr lang="ru-RU" sz="2000" b="1" dirty="0" smtClean="0">
                <a:solidFill>
                  <a:srgbClr val="FF0000"/>
                </a:solidFill>
              </a:rPr>
              <a:t>м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волн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дециметрового диапазона.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214818"/>
            <a:ext cx="3000396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ν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=</a:t>
            </a:r>
            <a:r>
              <a:rPr lang="ru-RU" sz="32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460 </a:t>
            </a:r>
            <a:r>
              <a:rPr lang="ru-RU" sz="28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МГц 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el-GR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λ</a:t>
            </a:r>
            <a:r>
              <a:rPr lang="ru-RU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= </a:t>
            </a:r>
            <a:r>
              <a:rPr lang="ru-RU" sz="2400" u="sng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65 см</a:t>
            </a:r>
            <a:endParaRPr lang="ru-RU" sz="2400" u="sng" dirty="0">
              <a:solidFill>
                <a:srgbClr val="0000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143512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Глубина проникновения </a:t>
            </a:r>
            <a:r>
              <a:rPr lang="ru-RU" sz="2400" b="1" dirty="0" smtClean="0">
                <a:solidFill>
                  <a:srgbClr val="0000FF"/>
                </a:solidFill>
              </a:rPr>
              <a:t>9-11 см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7686" y="1643050"/>
            <a:ext cx="428628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СМВ</a:t>
            </a:r>
            <a:r>
              <a:rPr lang="ru-RU" sz="2400" dirty="0" smtClean="0">
                <a:solidFill>
                  <a:srgbClr val="0000FF"/>
                </a:solidFill>
              </a:rPr>
              <a:t> –терапия = </a:t>
            </a:r>
            <a:r>
              <a:rPr lang="ru-RU" sz="2400" b="1" dirty="0" err="1" smtClean="0">
                <a:solidFill>
                  <a:srgbClr val="0000FF"/>
                </a:solidFill>
              </a:rPr>
              <a:t>сантиметроволновая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err="1" smtClean="0">
                <a:solidFill>
                  <a:srgbClr val="0000FF"/>
                </a:solidFill>
              </a:rPr>
              <a:t>терапия=</a:t>
            </a:r>
            <a:r>
              <a:rPr lang="ru-RU" sz="2400" dirty="0" smtClean="0">
                <a:solidFill>
                  <a:srgbClr val="0000FF"/>
                </a:solidFill>
              </a:rPr>
              <a:t> микроволновая терапия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83912" y="3244334"/>
            <a:ext cx="4643470" cy="120032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лечебное применение </a:t>
            </a:r>
            <a:r>
              <a:rPr lang="ru-RU" sz="2400" b="1" dirty="0" smtClean="0">
                <a:solidFill>
                  <a:srgbClr val="FF0000"/>
                </a:solidFill>
              </a:rPr>
              <a:t>э</a:t>
            </a:r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r>
              <a:rPr lang="ru-RU" sz="2400" b="1" dirty="0" smtClean="0">
                <a:solidFill>
                  <a:srgbClr val="FF0000"/>
                </a:solidFill>
              </a:rPr>
              <a:t>м волн </a:t>
            </a:r>
            <a:r>
              <a:rPr lang="ru-RU" sz="2400" dirty="0" smtClean="0">
                <a:solidFill>
                  <a:srgbClr val="0000FF"/>
                </a:solidFill>
              </a:rPr>
              <a:t>сантиметрового диапазона.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4357694"/>
            <a:ext cx="2643206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ν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=2375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МГц  </a:t>
            </a:r>
            <a:r>
              <a:rPr lang="ru-RU" sz="2000" b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</a:t>
            </a:r>
            <a:r>
              <a:rPr lang="el-GR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λ</a:t>
            </a:r>
            <a:r>
              <a:rPr lang="ru-RU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= </a:t>
            </a:r>
            <a:r>
              <a:rPr lang="ru-RU" sz="2400" u="sng" dirty="0" smtClean="0">
                <a:solidFill>
                  <a:srgbClr val="0000FF"/>
                </a:solidFill>
                <a:cs typeface="Times New Roman"/>
              </a:rPr>
              <a:t>12</a:t>
            </a:r>
            <a:r>
              <a:rPr lang="ru-RU" sz="2400" u="sng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см</a:t>
            </a:r>
            <a:endParaRPr lang="ru-RU" sz="2400" u="sng" dirty="0">
              <a:solidFill>
                <a:srgbClr val="0000FF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86446" y="5286388"/>
            <a:ext cx="10715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Глубина проникновения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3-5 см </a:t>
            </a:r>
            <a:endParaRPr lang="ru-RU" b="1" dirty="0"/>
          </a:p>
        </p:txBody>
      </p:sp>
      <p:pic>
        <p:nvPicPr>
          <p:cNvPr id="279554" name="Picture 2" descr="C:\Documents and Settings\1\Мои документы\Мои рисунки\Луч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429132"/>
            <a:ext cx="2071702" cy="2071702"/>
          </a:xfrm>
          <a:prstGeom prst="rect">
            <a:avLst/>
          </a:prstGeom>
          <a:noFill/>
        </p:spPr>
      </p:pic>
      <p:pic>
        <p:nvPicPr>
          <p:cNvPr id="279555" name="Picture 3" descr="C:\Documents and Settings\1\Мои документы\Мои рисунки\Волн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786322"/>
            <a:ext cx="1357322" cy="1714512"/>
          </a:xfrm>
          <a:prstGeom prst="rect">
            <a:avLst/>
          </a:prstGeom>
          <a:noFill/>
        </p:spPr>
      </p:pic>
      <p:pic>
        <p:nvPicPr>
          <p:cNvPr id="281601" name="Picture 1" descr="C:\Documents and Settings\1\Мои документы\Мои рисунки\1193993274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5264794"/>
            <a:ext cx="1857388" cy="124610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55470" y="369530"/>
            <a:ext cx="246480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300МГц -З0 ГГц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06333" y="369530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92D050"/>
                </a:solidFill>
              </a:rPr>
              <a:t>Гига</a:t>
            </a:r>
            <a:endParaRPr lang="ru-RU" b="1" dirty="0">
              <a:solidFill>
                <a:srgbClr val="92D050"/>
              </a:solidFill>
            </a:endParaRPr>
          </a:p>
        </p:txBody>
      </p: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 flipH="1">
            <a:off x="1571604" y="892750"/>
            <a:ext cx="751706" cy="571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86116" y="892750"/>
            <a:ext cx="1071570" cy="721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9685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00FF"/>
                </a:solidFill>
              </a:rPr>
              <a:t>Действующий фактор </a:t>
            </a:r>
            <a:r>
              <a:rPr lang="ru-RU" sz="2400" b="1" dirty="0"/>
              <a:t>- </a:t>
            </a:r>
            <a:r>
              <a:rPr lang="ru-RU" sz="2400" b="1" dirty="0">
                <a:solidFill>
                  <a:srgbClr val="0000FF"/>
                </a:solidFill>
              </a:rPr>
              <a:t>Электромагнитные </a:t>
            </a:r>
            <a:r>
              <a:rPr lang="ru-RU" sz="2400" b="1" dirty="0">
                <a:solidFill>
                  <a:srgbClr val="FF0000"/>
                </a:solidFill>
              </a:rPr>
              <a:t>волны </a:t>
            </a:r>
            <a:r>
              <a:rPr lang="ru-RU" sz="2400" b="1" dirty="0">
                <a:solidFill>
                  <a:srgbClr val="0000FF"/>
                </a:solidFill>
              </a:rPr>
              <a:t>дециметрового и сантиметрового диапазона.</a:t>
            </a:r>
          </a:p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1790" y="1556792"/>
            <a:ext cx="84804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 Механизм </a:t>
            </a:r>
            <a:r>
              <a:rPr lang="ru-RU" sz="2400" b="1" i="1" u="sng" dirty="0">
                <a:solidFill>
                  <a:srgbClr val="0000FF"/>
                </a:solidFill>
              </a:rPr>
              <a:t>действия</a:t>
            </a:r>
            <a:r>
              <a:rPr lang="ru-RU" sz="2400" b="1" i="1" dirty="0">
                <a:solidFill>
                  <a:srgbClr val="0000FF"/>
                </a:solidFill>
              </a:rPr>
              <a:t> </a:t>
            </a:r>
            <a:r>
              <a:rPr lang="ru-RU" sz="2400" b="1" dirty="0"/>
              <a:t>- возбуждение колебаний ионов в растворах электролитов и переориентация легких диполей диэлектриков (в основном , воды).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8021" y="3126452"/>
            <a:ext cx="85024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 Физический </a:t>
            </a:r>
            <a:r>
              <a:rPr lang="ru-RU" sz="2400" b="1" i="1" u="sng" dirty="0">
                <a:solidFill>
                  <a:srgbClr val="0000FF"/>
                </a:solidFill>
              </a:rPr>
              <a:t>эффект воздействия</a:t>
            </a:r>
            <a:r>
              <a:rPr lang="ru-RU" sz="2400" b="1" i="1" dirty="0">
                <a:solidFill>
                  <a:srgbClr val="0000FF"/>
                </a:solidFill>
              </a:rPr>
              <a:t> </a:t>
            </a:r>
            <a:r>
              <a:rPr lang="ru-RU" sz="2400" b="1" dirty="0"/>
              <a:t>- тепловой эффект.</a:t>
            </a:r>
          </a:p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6221" y="4005064"/>
            <a:ext cx="6929486" cy="892552"/>
          </a:xfrm>
          <a:prstGeom prst="rect">
            <a:avLst/>
          </a:prstGeom>
          <a:solidFill>
            <a:srgbClr val="B6F79F"/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Основная часть энергии поглощается тканями с большим содержанием </a:t>
            </a:r>
            <a:r>
              <a:rPr lang="ru-RU" sz="2400" b="1" u="sng" dirty="0" smtClean="0"/>
              <a:t>воды</a:t>
            </a:r>
            <a:r>
              <a:rPr lang="ru-RU" sz="2400" b="1" u="sng" dirty="0" smtClean="0">
                <a:solidFill>
                  <a:srgbClr val="0000FF"/>
                </a:solidFill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!</a:t>
            </a:r>
            <a:r>
              <a:rPr lang="ru-RU" sz="2400" dirty="0" smtClean="0">
                <a:solidFill>
                  <a:srgbClr val="0000FF"/>
                </a:solidFill>
              </a:rPr>
              <a:t>.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1959" y="5222645"/>
            <a:ext cx="1857388" cy="1251865"/>
          </a:xfrm>
          <a:prstGeom prst="rect">
            <a:avLst/>
          </a:prstGeom>
          <a:solidFill>
            <a:srgbClr val="CCFF66"/>
          </a:solidFill>
          <a:ln w="57150">
            <a:solidFill>
              <a:srgbClr val="CCFF66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7897" y="5203297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Потому что </a:t>
            </a:r>
            <a:r>
              <a:rPr lang="ru-RU" b="1" dirty="0" smtClean="0">
                <a:solidFill>
                  <a:srgbClr val="0000FF"/>
                </a:solidFill>
              </a:rPr>
              <a:t>частота этих СВЧ- </a:t>
            </a:r>
            <a:r>
              <a:rPr lang="ru-RU" dirty="0" smtClean="0">
                <a:solidFill>
                  <a:srgbClr val="0000FF"/>
                </a:solidFill>
              </a:rPr>
              <a:t>методик </a:t>
            </a:r>
            <a:r>
              <a:rPr lang="ru-RU" b="1" dirty="0" smtClean="0">
                <a:solidFill>
                  <a:srgbClr val="0000FF"/>
                </a:solidFill>
              </a:rPr>
              <a:t>совпадает с</a:t>
            </a:r>
            <a:r>
              <a:rPr lang="ru-RU" dirty="0" smtClean="0">
                <a:solidFill>
                  <a:srgbClr val="0000FF"/>
                </a:solidFill>
              </a:rPr>
              <a:t> частотой релаксации молекул </a:t>
            </a:r>
            <a:r>
              <a:rPr lang="ru-RU" b="1" dirty="0" smtClean="0">
                <a:solidFill>
                  <a:srgbClr val="0000FF"/>
                </a:solidFill>
              </a:rPr>
              <a:t>воды </a:t>
            </a:r>
            <a:r>
              <a:rPr lang="ru-RU" dirty="0" smtClean="0">
                <a:solidFill>
                  <a:srgbClr val="0000FF"/>
                </a:solidFill>
              </a:rPr>
              <a:t>( молекулы воды ориентируются вдоль силовых линий). Эта частота порядка 10</a:t>
            </a:r>
            <a:r>
              <a:rPr lang="ru-RU" baseline="30000" dirty="0" smtClean="0">
                <a:solidFill>
                  <a:srgbClr val="0000FF"/>
                </a:solidFill>
              </a:rPr>
              <a:t>10</a:t>
            </a:r>
            <a:r>
              <a:rPr lang="ru-RU" dirty="0" smtClean="0">
                <a:solidFill>
                  <a:srgbClr val="0000FF"/>
                </a:solidFill>
              </a:rPr>
              <a:t> лежит в диапазоне </a:t>
            </a:r>
            <a:r>
              <a:rPr lang="el-GR" b="1" dirty="0" smtClean="0">
                <a:solidFill>
                  <a:srgbClr val="0000FF"/>
                </a:solidFill>
                <a:cs typeface="Times New Roman"/>
              </a:rPr>
              <a:t>γ</a:t>
            </a:r>
            <a:r>
              <a:rPr lang="ru-RU" b="1" dirty="0" smtClean="0">
                <a:solidFill>
                  <a:srgbClr val="0000FF"/>
                </a:solidFill>
                <a:cs typeface="Times New Roman"/>
              </a:rPr>
              <a:t> - </a:t>
            </a:r>
            <a:r>
              <a:rPr lang="ru-RU" b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дисперсий</a:t>
            </a:r>
            <a:r>
              <a:rPr lang="ru-RU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l-GR" dirty="0" smtClean="0">
                <a:solidFill>
                  <a:srgbClr val="0000FF"/>
                </a:solidFill>
                <a:ea typeface="Verdana" pitchFamily="34" charset="0"/>
                <a:cs typeface="Times New Roman"/>
              </a:rPr>
              <a:t>ε</a:t>
            </a:r>
            <a:r>
              <a:rPr lang="ru-RU" dirty="0" smtClean="0">
                <a:solidFill>
                  <a:srgbClr val="0000FF"/>
                </a:solidFill>
                <a:ea typeface="Verdana" pitchFamily="34" charset="0"/>
                <a:cs typeface="Times New Roman"/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647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028" y="667467"/>
            <a:ext cx="40809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Аппарат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ДМВ терапии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«Волна». </a:t>
            </a:r>
            <a:r>
              <a:rPr lang="el-GR" sz="24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ν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 =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460 МГц.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9613" y="2318941"/>
            <a:ext cx="30718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Аппарат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микроволновой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терапии  «Луч» 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l-GR" sz="24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ν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 =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2375 МГц</a:t>
            </a:r>
            <a:endParaRPr lang="ru-RU" sz="2400" b="1" dirty="0"/>
          </a:p>
        </p:txBody>
      </p:sp>
      <p:pic>
        <p:nvPicPr>
          <p:cNvPr id="4" name="Picture 3" descr="C:\Documents and Settings\1\Мои документы\Мои рисунки\Radarmed12s253СМВ тера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857496"/>
            <a:ext cx="2071702" cy="214314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03106" name="Picture 2" descr="C:\Documents and Settings\1\Мои документы\Мои рисунки\Волна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2114" y="476673"/>
            <a:ext cx="1823290" cy="223794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303108" name="Picture 4" descr="C:\Documents and Settings\1\Мои документы\Мои рисунки\Луч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786058"/>
            <a:ext cx="2643206" cy="2214578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57166"/>
            <a:ext cx="2351827" cy="228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1\Мои документы\Мои рисунки\СМВ терап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7489" y="3929066"/>
            <a:ext cx="2500330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0836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356"/>
            <a:ext cx="536098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Структурная схема аппарата СМВ-терапии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169" t="33900" r="33856" b="31800"/>
          <a:stretch/>
        </p:blipFill>
        <p:spPr>
          <a:xfrm>
            <a:off x="323528" y="1844824"/>
            <a:ext cx="8496944" cy="31541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8482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71400"/>
            <a:ext cx="9430816" cy="147002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Структурная схема аппарата УЗТ-0.01Ф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731" t="10101" r="40157" b="8001"/>
          <a:stretch/>
        </p:blipFill>
        <p:spPr>
          <a:xfrm rot="5340000">
            <a:off x="3118585" y="-1206674"/>
            <a:ext cx="3279200" cy="8340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759" y="4869160"/>
            <a:ext cx="9117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АГ-автогенератор; </a:t>
            </a:r>
            <a:r>
              <a:rPr lang="ru-RU" dirty="0" err="1" smtClean="0"/>
              <a:t>Мд</a:t>
            </a:r>
            <a:r>
              <a:rPr lang="ru-RU" dirty="0" smtClean="0"/>
              <a:t>-модулятор; ИГ-импульсный генератор; БК-буферный каскад; </a:t>
            </a:r>
          </a:p>
          <a:p>
            <a:pPr algn="ctr"/>
            <a:r>
              <a:rPr lang="ru-RU" dirty="0" smtClean="0"/>
              <a:t>ПУ-предусилитель; </a:t>
            </a:r>
            <a:r>
              <a:rPr lang="ru-RU" dirty="0" err="1" smtClean="0"/>
              <a:t>ИндВН</a:t>
            </a:r>
            <a:r>
              <a:rPr lang="ru-RU" dirty="0" smtClean="0"/>
              <a:t>-индикатор выходного напряжения;</a:t>
            </a:r>
          </a:p>
          <a:p>
            <a:pPr algn="ctr"/>
            <a:r>
              <a:rPr lang="ru-RU" dirty="0" smtClean="0"/>
              <a:t>ПЧ-процедурные часы; УМ-усилитель мощности; БП-блок питания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690640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286125" y="714375"/>
            <a:ext cx="5572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/>
              <a:t>В процедурах </a:t>
            </a:r>
            <a:r>
              <a:rPr lang="ru-RU" sz="2300" u="sng"/>
              <a:t>КВЧ - терапии</a:t>
            </a:r>
            <a:r>
              <a:rPr lang="ru-RU" sz="2300"/>
              <a:t> используют электромагнитные колебания частотой 57 - 65 ГГц (длина волны 4-8 мм).</a:t>
            </a:r>
          </a:p>
        </p:txBody>
      </p:sp>
      <p:pic>
        <p:nvPicPr>
          <p:cNvPr id="32771" name="Picture 2" descr="Картинка 1 из 8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3302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43125"/>
            <a:ext cx="50006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0" y="3225800"/>
            <a:ext cx="91440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u="sng">
                <a:solidFill>
                  <a:srgbClr val="FF0000"/>
                </a:solidFill>
              </a:rPr>
              <a:t>Действующий фактор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миллиметровые электромагнитные волны.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резонансные и нерезонансные эффекты действия КВЧ - излучения на живые организмы.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физический эффект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специфическая биоинформационная функция , связанная с резонансным поглощением энергии, запуском автоколебательных процессов и конформационной перестройкой в биологических системах; управление процессами приспособления; активация рефлексогенных зон и биологически активных точек.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292" y="500042"/>
            <a:ext cx="432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4.6. </a:t>
            </a:r>
            <a:r>
              <a:rPr lang="ru-RU" sz="2800" b="1" u="sng" dirty="0" err="1" smtClean="0"/>
              <a:t>КВЧ-терапия=</a:t>
            </a:r>
            <a:endParaRPr lang="ru-RU" sz="2800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501122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00FF"/>
                </a:solidFill>
              </a:rPr>
              <a:t>=Миллиметроволновая</a:t>
            </a:r>
            <a:r>
              <a:rPr lang="ru-RU" sz="2400" b="1" dirty="0" smtClean="0">
                <a:solidFill>
                  <a:srgbClr val="0000FF"/>
                </a:solidFill>
              </a:rPr>
              <a:t> терапия </a:t>
            </a:r>
            <a:r>
              <a:rPr lang="ru-RU" sz="2400" dirty="0" smtClean="0">
                <a:solidFill>
                  <a:srgbClr val="0000FF"/>
                </a:solidFill>
              </a:rPr>
              <a:t>– это лечебное применение </a:t>
            </a:r>
            <a:r>
              <a:rPr lang="ru-RU" sz="2400" dirty="0" smtClean="0">
                <a:solidFill>
                  <a:srgbClr val="FF0000"/>
                </a:solidFill>
              </a:rPr>
              <a:t>электромагнитных </a:t>
            </a:r>
            <a:r>
              <a:rPr lang="ru-RU" sz="2400" b="1" dirty="0" smtClean="0">
                <a:solidFill>
                  <a:srgbClr val="FF0000"/>
                </a:solidFill>
              </a:rPr>
              <a:t>волн </a:t>
            </a:r>
            <a:r>
              <a:rPr lang="ru-RU" sz="2400" u="sng" dirty="0" smtClean="0">
                <a:solidFill>
                  <a:srgbClr val="0000FF"/>
                </a:solidFill>
              </a:rPr>
              <a:t>миллиметрового</a:t>
            </a:r>
            <a:r>
              <a:rPr lang="ru-RU" sz="2400" dirty="0" smtClean="0">
                <a:solidFill>
                  <a:srgbClr val="0000FF"/>
                </a:solidFill>
              </a:rPr>
              <a:t> диапазона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низкой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интенсивности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10 мВт</a:t>
            </a:r>
            <a:r>
              <a:rPr lang="en-US" sz="2400" dirty="0" smtClean="0">
                <a:solidFill>
                  <a:srgbClr val="0000FF"/>
                </a:solidFill>
              </a:rPr>
              <a:t>/</a:t>
            </a:r>
            <a:r>
              <a:rPr lang="ru-RU" sz="2400" dirty="0" smtClean="0">
                <a:solidFill>
                  <a:srgbClr val="0000FF"/>
                </a:solidFill>
              </a:rPr>
              <a:t>см</a:t>
            </a:r>
            <a:r>
              <a:rPr lang="ru-RU" sz="2400" baseline="30000" dirty="0" smtClean="0">
                <a:solidFill>
                  <a:srgbClr val="0000FF"/>
                </a:solidFill>
              </a:rPr>
              <a:t>2</a:t>
            </a:r>
            <a:r>
              <a:rPr lang="ru-RU" sz="2400" dirty="0" smtClean="0">
                <a:solidFill>
                  <a:srgbClr val="0000FF"/>
                </a:solidFill>
              </a:rPr>
              <a:t>,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сравнимой с естественным фоном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720321"/>
            <a:ext cx="3786214" cy="857256"/>
          </a:xfrm>
          <a:prstGeom prst="roundRect">
            <a:avLst/>
          </a:prstGeom>
          <a:solidFill>
            <a:srgbClr val="00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ν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= </a:t>
            </a:r>
            <a:r>
              <a:rPr lang="ru-RU" sz="3200" b="1" dirty="0" smtClean="0">
                <a:solidFill>
                  <a:srgbClr val="0000FF"/>
                </a:solidFill>
              </a:rPr>
              <a:t> 57-65  ГГц 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550070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0364" y="607220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471488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b="1" i="1" dirty="0" smtClean="0">
                <a:solidFill>
                  <a:srgbClr val="00B050"/>
                </a:solidFill>
              </a:rPr>
              <a:t> 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13" name="Picture 2" descr="Картинка 1 из 8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2786058"/>
            <a:ext cx="408781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85720" y="4929198"/>
            <a:ext cx="435771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Действующий фактор 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Электромагнитные </a:t>
            </a:r>
            <a:r>
              <a:rPr lang="ru-RU" sz="2400" b="1" dirty="0" smtClean="0">
                <a:solidFill>
                  <a:srgbClr val="FF0000"/>
                </a:solidFill>
              </a:rPr>
              <a:t>волны</a:t>
            </a:r>
            <a:r>
              <a:rPr lang="ru-RU" sz="2400" dirty="0" smtClean="0">
                <a:solidFill>
                  <a:srgbClr val="0000FF"/>
                </a:solidFill>
              </a:rPr>
              <a:t>    миллиметрового диапазона.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7681" y="367576"/>
            <a:ext cx="2683748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/>
              <a:t>Свыше 30 ГГц</a:t>
            </a:r>
            <a:endParaRPr lang="ru-RU" sz="24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413742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92D050"/>
                </a:solidFill>
              </a:rPr>
              <a:t>Гига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0460" y="6072206"/>
            <a:ext cx="235297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λ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=4-8 мм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21"/>
            <a:ext cx="4357719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6051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468" y="370247"/>
            <a:ext cx="84249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solidFill>
                  <a:srgbClr val="0000FF"/>
                </a:solidFill>
              </a:rPr>
              <a:t> Механизм </a:t>
            </a:r>
            <a:r>
              <a:rPr lang="ru-RU" sz="2200" b="1" i="1" u="sng" dirty="0">
                <a:solidFill>
                  <a:srgbClr val="0000FF"/>
                </a:solidFill>
              </a:rPr>
              <a:t>действия </a:t>
            </a:r>
            <a:r>
              <a:rPr lang="ru-RU" sz="2200" dirty="0"/>
              <a:t>- резонансные и нерезонансные эффекты действия КВЧ - излучения на живые организмы.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5415" y="1412776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00FF"/>
                </a:solidFill>
              </a:rPr>
              <a:t> Физический </a:t>
            </a:r>
            <a:r>
              <a:rPr lang="ru-RU" sz="2400" b="1" i="1" u="sng" dirty="0">
                <a:solidFill>
                  <a:srgbClr val="0000FF"/>
                </a:solidFill>
              </a:rPr>
              <a:t>эффект</a:t>
            </a:r>
            <a:r>
              <a:rPr lang="ru-RU" sz="2400" b="1" i="1" dirty="0">
                <a:solidFill>
                  <a:srgbClr val="0000FF"/>
                </a:solidFill>
              </a:rPr>
              <a:t> </a:t>
            </a:r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5" y="1874441"/>
            <a:ext cx="8354815" cy="618455"/>
          </a:xfrm>
          <a:prstGeom prst="roundRect">
            <a:avLst/>
          </a:prstGeom>
          <a:solidFill>
            <a:srgbClr val="B6F79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  <a:cs typeface="Times New Roman"/>
              </a:rPr>
              <a:t> Биостимулирующее действие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2430" y="2369374"/>
            <a:ext cx="8377920" cy="132343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Активация БАТ и </a:t>
            </a:r>
            <a:r>
              <a:rPr lang="ru-RU" sz="2000" b="1" dirty="0" smtClean="0">
                <a:solidFill>
                  <a:srgbClr val="0000FF"/>
                </a:solidFill>
              </a:rPr>
              <a:t>активация </a:t>
            </a:r>
            <a:r>
              <a:rPr lang="ru-RU" sz="2000" b="1" dirty="0" err="1" smtClean="0">
                <a:solidFill>
                  <a:srgbClr val="0000FF"/>
                </a:solidFill>
              </a:rPr>
              <a:t>антиоксидантной</a:t>
            </a:r>
            <a:r>
              <a:rPr lang="ru-RU" sz="2000" b="1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системы, т.е. </a:t>
            </a:r>
            <a:r>
              <a:rPr lang="ru-RU" sz="2000" b="1" i="1" dirty="0" smtClean="0">
                <a:solidFill>
                  <a:srgbClr val="0000FF"/>
                </a:solidFill>
              </a:rPr>
              <a:t>блокируются процессы перекисного окисления липидов</a:t>
            </a:r>
            <a:r>
              <a:rPr lang="ru-RU" sz="2000" dirty="0" smtClean="0">
                <a:solidFill>
                  <a:srgbClr val="0000FF"/>
                </a:solidFill>
              </a:rPr>
              <a:t>, играющего существенную роль  в патогенезе ряда заболеваний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5415" y="3686542"/>
            <a:ext cx="8459883" cy="857256"/>
          </a:xfrm>
          <a:prstGeom prst="roundRect">
            <a:avLst/>
          </a:prstGeom>
          <a:solidFill>
            <a:srgbClr val="B6F79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ru-RU" sz="2400" b="1" dirty="0" smtClean="0">
                <a:solidFill>
                  <a:srgbClr val="0000FF"/>
                </a:solidFill>
              </a:rPr>
              <a:t>2.Специфическая биоинформационная функция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528" y="4509120"/>
            <a:ext cx="8459770" cy="193899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</a:rPr>
              <a:t>Связана с резонансным поглощением энергии и запуском </a:t>
            </a:r>
            <a:r>
              <a:rPr lang="ru-RU" sz="2000" b="1" dirty="0" smtClean="0">
                <a:solidFill>
                  <a:srgbClr val="0000FF"/>
                </a:solidFill>
              </a:rPr>
              <a:t>автоколебательных </a:t>
            </a:r>
            <a:r>
              <a:rPr lang="ru-RU" sz="2000" dirty="0" smtClean="0">
                <a:solidFill>
                  <a:srgbClr val="0000FF"/>
                </a:solidFill>
              </a:rPr>
              <a:t>процессов.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Биологические системы реагируют на э</a:t>
            </a:r>
            <a:r>
              <a:rPr lang="en-US" sz="2000" dirty="0" smtClean="0">
                <a:solidFill>
                  <a:srgbClr val="0000FF"/>
                </a:solidFill>
              </a:rPr>
              <a:t>/</a:t>
            </a:r>
            <a:r>
              <a:rPr lang="ru-RU" sz="2000" dirty="0" smtClean="0">
                <a:solidFill>
                  <a:srgbClr val="0000FF"/>
                </a:solidFill>
              </a:rPr>
              <a:t>м </a:t>
            </a:r>
            <a:r>
              <a:rPr lang="ru-RU" sz="2000" b="1" i="1" dirty="0" smtClean="0">
                <a:solidFill>
                  <a:srgbClr val="0000FF"/>
                </a:solidFill>
              </a:rPr>
              <a:t>излучение крайне низкой интенсивности.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ЭНЕРГИЯ ОТВЕТНОЙ РЕАКЦИИ ВЫШЕ, ЧЕМ ЭНЕРГИЯ СТИМУЛА</a:t>
            </a:r>
            <a:r>
              <a:rPr lang="ru-RU" sz="2000" b="1" i="1" dirty="0" smtClean="0">
                <a:solidFill>
                  <a:srgbClr val="0000FF"/>
                </a:solidFill>
              </a:rPr>
              <a:t>. </a:t>
            </a:r>
            <a:r>
              <a:rPr lang="ru-RU" sz="2000" b="1" i="1" dirty="0" smtClean="0">
                <a:solidFill>
                  <a:srgbClr val="FF0000"/>
                </a:solidFill>
              </a:rPr>
              <a:t>Управляет выделением свободной энергии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3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7786742" cy="857256"/>
          </a:xfrm>
          <a:prstGeom prst="roundRect">
            <a:avLst/>
          </a:prstGeom>
          <a:solidFill>
            <a:srgbClr val="B6F79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ru-RU" sz="2400" b="1" dirty="0" smtClean="0">
                <a:solidFill>
                  <a:srgbClr val="0000FF"/>
                </a:solidFill>
              </a:rPr>
              <a:t>3. </a:t>
            </a:r>
            <a:r>
              <a:rPr lang="ru-RU" sz="2400" b="1" dirty="0" err="1" smtClean="0">
                <a:solidFill>
                  <a:srgbClr val="0000FF"/>
                </a:solidFill>
              </a:rPr>
              <a:t>Конформационная</a:t>
            </a:r>
            <a:r>
              <a:rPr lang="ru-RU" sz="2400" b="1" dirty="0" smtClean="0">
                <a:solidFill>
                  <a:srgbClr val="0000FF"/>
                </a:solidFill>
              </a:rPr>
              <a:t> перестройка в биологических системах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72885"/>
            <a:ext cx="61206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 Все клетки генерируют индивидуальные э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м волны  мм-диапазона. 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rgbClr val="0000FF"/>
                </a:solidFill>
              </a:rPr>
              <a:t>Мембрана клетки </a:t>
            </a:r>
            <a:r>
              <a:rPr lang="ru-RU" sz="2200" dirty="0" smtClean="0">
                <a:solidFill>
                  <a:srgbClr val="0000FF"/>
                </a:solidFill>
              </a:rPr>
              <a:t>имеет определенную </a:t>
            </a:r>
            <a:r>
              <a:rPr lang="ru-RU" sz="2200" b="1" dirty="0" smtClean="0">
                <a:solidFill>
                  <a:srgbClr val="0000FF"/>
                </a:solidFill>
              </a:rPr>
              <a:t>длину</a:t>
            </a:r>
            <a:r>
              <a:rPr lang="ru-RU" sz="2200" dirty="0" smtClean="0">
                <a:solidFill>
                  <a:srgbClr val="0000FF"/>
                </a:solidFill>
              </a:rPr>
              <a:t> </a:t>
            </a:r>
            <a:r>
              <a:rPr lang="ru-RU" sz="2200" b="1" dirty="0" smtClean="0">
                <a:solidFill>
                  <a:srgbClr val="0000FF"/>
                </a:solidFill>
              </a:rPr>
              <a:t>волны</a:t>
            </a:r>
            <a:r>
              <a:rPr lang="ru-RU" sz="2200" dirty="0" smtClean="0">
                <a:solidFill>
                  <a:srgbClr val="0000FF"/>
                </a:solidFill>
              </a:rPr>
              <a:t> от 3 до 7,5 мм или </a:t>
            </a:r>
            <a:r>
              <a:rPr lang="ru-RU" sz="2200" b="1" dirty="0" smtClean="0">
                <a:solidFill>
                  <a:srgbClr val="0000FF"/>
                </a:solidFill>
              </a:rPr>
              <a:t>частоту</a:t>
            </a:r>
            <a:r>
              <a:rPr lang="ru-RU" sz="2200" dirty="0" smtClean="0">
                <a:solidFill>
                  <a:srgbClr val="0000FF"/>
                </a:solidFill>
              </a:rPr>
              <a:t> от 42 до 75,7 ГГц. 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 Спектральная характеристика человека постоянна,  как группа крови.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 Все биохимические процессы протекают только при этой частоте БМ.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 При болезни деформируется волновая</a:t>
            </a:r>
            <a:b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характеристика БМ и ее надо </a:t>
            </a:r>
            <a:r>
              <a:rPr lang="ru-RU" sz="2200" b="1" u="sng" dirty="0" smtClean="0">
                <a:solidFill>
                  <a:schemeClr val="accent4">
                    <a:lumMod val="75000"/>
                  </a:schemeClr>
                </a:solidFill>
              </a:rPr>
              <a:t>восстанавливать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1\Мои документы\Мои рисунки\Девят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1357298"/>
            <a:ext cx="2076450" cy="2305050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858016" y="3643314"/>
            <a:ext cx="200026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Академик Девятков Н.Д. 1907- 2001</a:t>
            </a:r>
            <a:endParaRPr lang="ru-RU" sz="1600" dirty="0"/>
          </a:p>
        </p:txBody>
      </p:sp>
      <p:pic>
        <p:nvPicPr>
          <p:cNvPr id="9" name="Picture 2" descr="C:\Documents and Settings\1\Мои документы\Мои рисунки\КВЧ Явь.bmp"/>
          <p:cNvPicPr>
            <a:picLocks noChangeAspect="1" noChangeArrowheads="1"/>
          </p:cNvPicPr>
          <p:nvPr/>
        </p:nvPicPr>
        <p:blipFill rotWithShape="1">
          <a:blip r:embed="rId3"/>
          <a:srcRect l="6202" r="8387"/>
          <a:stretch/>
        </p:blipFill>
        <p:spPr bwMode="auto">
          <a:xfrm>
            <a:off x="6345057" y="5429264"/>
            <a:ext cx="2379644" cy="107157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79712" y="5792948"/>
            <a:ext cx="427887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Аппарат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КВЧ - терапии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«Явь», </a:t>
            </a:r>
            <a:r>
              <a:rPr lang="el-GR" sz="20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ν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 =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40-80 ГГц</a:t>
            </a:r>
          </a:p>
        </p:txBody>
      </p:sp>
    </p:spTree>
    <p:extLst>
      <p:ext uri="{BB962C8B-B14F-4D97-AF65-F5344CB8AC3E}">
        <p14:creationId xmlns="" xmlns:p14="http://schemas.microsoft.com/office/powerpoint/2010/main" val="128015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0" y="188640"/>
            <a:ext cx="9443392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аппаратов ДМВ и КВЧ-терапии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870" t="30400" r="30706" b="25500"/>
          <a:stretch/>
        </p:blipFill>
        <p:spPr>
          <a:xfrm rot="10800000">
            <a:off x="251520" y="1916832"/>
            <a:ext cx="8558665" cy="34563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7770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Распределение поглощенной  энергии в ткани организма при разных воздействиях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357313"/>
            <a:ext cx="59118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2571750"/>
            <a:ext cx="54546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071938"/>
            <a:ext cx="57308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5214938"/>
            <a:ext cx="5486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4429155" cy="257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282" y="3857628"/>
            <a:ext cx="4357718" cy="26898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Магнитные поля могут генерироваться в непрерывном или прерывистом (импульсном) режиме с различной частотой, формой, и длительностью импульсов.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785794"/>
            <a:ext cx="450059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метод физиотерапии, при котором применяют низкочастотное и постоянное магнитное поле. </a:t>
            </a:r>
          </a:p>
        </p:txBody>
      </p:sp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642918"/>
            <a:ext cx="4143372" cy="310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409553"/>
            <a:ext cx="3500462" cy="144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92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4282" y="857232"/>
            <a:ext cx="8715436" cy="5643602"/>
          </a:xfrm>
          <a:prstGeom prst="roundRect">
            <a:avLst/>
          </a:prstGeom>
          <a:gradFill>
            <a:gsLst>
              <a:gs pos="29000">
                <a:srgbClr val="FFFF00">
                  <a:alpha val="80000"/>
                </a:srgbClr>
              </a:gs>
              <a:gs pos="75000">
                <a:srgbClr val="FFFF00">
                  <a:alpha val="33000"/>
                </a:srgbClr>
              </a:gs>
              <a:gs pos="86000">
                <a:srgbClr val="FFFF00">
                  <a:alpha val="10000"/>
                </a:srgbClr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143372" y="1428736"/>
            <a:ext cx="500066" cy="50006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43042" y="1000108"/>
            <a:ext cx="578647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Лечебное  воздействие магнитных полей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85926"/>
            <a:ext cx="7643866" cy="452431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1)В процессе воздействия магнитного поля на ткани человека в них возникают электрические токи;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2)Вследствие переориентации биологических макромолекул, находящихся в ионизированном состоянии, и свободных радикалов, а также изменения физико-химических свойств водных систем организма происходят сдвиги в скорости биохимических и биофизических процессов.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3)Магнитная переориентация жидких кристаллов, являющихся основой клеточных и цитоплазматических мембран, влияет на проницаемость этих мембран и специфические функции клетки.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4)Изменения вероятности протекания элементарных актов взаимодействия в биохимических реакциях благодаря влиянию  магнитных полей на состояние электронной структуры.</a:t>
            </a:r>
          </a:p>
        </p:txBody>
      </p:sp>
    </p:spTree>
    <p:extLst>
      <p:ext uri="{BB962C8B-B14F-4D97-AF65-F5344CB8AC3E}">
        <p14:creationId xmlns="" xmlns:p14="http://schemas.microsoft.com/office/powerpoint/2010/main" val="326347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08" y="-135715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Схема УЗ-излучателя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076" t="13601" r="60237" b="20601"/>
          <a:stretch/>
        </p:blipFill>
        <p:spPr>
          <a:xfrm rot="5400000">
            <a:off x="3611956" y="-819472"/>
            <a:ext cx="3600400" cy="67687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588" y="472514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 – излучающая поверхность; 2 – металлическая пластина; 3 – пьезопластина; </a:t>
            </a:r>
          </a:p>
          <a:p>
            <a:pPr algn="ctr"/>
            <a:r>
              <a:rPr lang="ru-RU" dirty="0" smtClean="0"/>
              <a:t>4 – контактная пружина; 5 – высокочастотный кабель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37468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u="sng" dirty="0" err="1" smtClean="0">
                <a:solidFill>
                  <a:srgbClr val="0000FF"/>
                </a:solidFill>
              </a:rPr>
              <a:t>Магнитофоры</a:t>
            </a:r>
            <a:r>
              <a:rPr lang="ru-RU" sz="2400" b="1" u="sng" dirty="0" smtClean="0">
                <a:solidFill>
                  <a:srgbClr val="0000FF"/>
                </a:solidFill>
              </a:rPr>
              <a:t>  </a:t>
            </a:r>
            <a:r>
              <a:rPr lang="ru-RU" sz="2400" dirty="0" smtClean="0">
                <a:solidFill>
                  <a:srgbClr val="0000FF"/>
                </a:solidFill>
              </a:rPr>
              <a:t>( </a:t>
            </a:r>
            <a:r>
              <a:rPr lang="ru-RU" sz="2000" dirty="0" smtClean="0">
                <a:solidFill>
                  <a:srgbClr val="00B050"/>
                </a:solidFill>
              </a:rPr>
              <a:t>от лат </a:t>
            </a:r>
            <a:r>
              <a:rPr lang="en-US" sz="2000" dirty="0" err="1" smtClean="0">
                <a:solidFill>
                  <a:srgbClr val="00B050"/>
                </a:solidFill>
              </a:rPr>
              <a:t>foreo</a:t>
            </a:r>
            <a:r>
              <a:rPr lang="ru-RU" sz="2000" dirty="0" smtClean="0">
                <a:solidFill>
                  <a:srgbClr val="00B050"/>
                </a:solidFill>
              </a:rPr>
              <a:t>- ношу</a:t>
            </a:r>
            <a:r>
              <a:rPr lang="ru-RU" sz="2400" dirty="0" smtClean="0">
                <a:solidFill>
                  <a:srgbClr val="0000FF"/>
                </a:solidFill>
              </a:rPr>
              <a:t>)- это магнитные аппликаторы. Изготовлены из смеси смолы или каучука +феррит бария.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643050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Имеют множество локальных магнитных полюсов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1202" name="Picture 2" descr="C:\Documents and Settings\1\Мои документы\Мои рисунки\магнитофор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714620"/>
            <a:ext cx="2416199" cy="2143140"/>
          </a:xfrm>
          <a:prstGeom prst="rect">
            <a:avLst/>
          </a:prstGeom>
          <a:noFill/>
        </p:spPr>
      </p:pic>
      <p:pic>
        <p:nvPicPr>
          <p:cNvPr id="36866" name="Picture 2" descr="C:\Documents and Settings\1\Мои документы\Мои рисунки\refleksoterapia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86124"/>
            <a:ext cx="2928958" cy="2357454"/>
          </a:xfrm>
          <a:prstGeom prst="rect">
            <a:avLst/>
          </a:prstGeom>
          <a:noFill/>
        </p:spPr>
      </p:pic>
      <p:pic>
        <p:nvPicPr>
          <p:cNvPr id="36867" name="Picture 3" descr="C:\Documents and Settings\1\Мои документы\Мои рисунки\220px-Orthographic_projection_centred_over_Ile_Amsterdam.png"/>
          <p:cNvPicPr>
            <a:picLocks noChangeAspect="1" noChangeArrowheads="1"/>
          </p:cNvPicPr>
          <p:nvPr/>
        </p:nvPicPr>
        <p:blipFill>
          <a:blip r:embed="rId4"/>
          <a:srcRect b="5856"/>
          <a:stretch>
            <a:fillRect/>
          </a:stretch>
        </p:blipFill>
        <p:spPr bwMode="auto">
          <a:xfrm>
            <a:off x="6929454" y="4929198"/>
            <a:ext cx="1517639" cy="14287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221455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B050"/>
                </a:solidFill>
              </a:rPr>
              <a:t>ПРИМЕР:</a:t>
            </a:r>
            <a:endParaRPr lang="ru-RU" sz="2400" b="1" i="1" u="sng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2214554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err="1" smtClean="0">
                <a:solidFill>
                  <a:srgbClr val="0000FF"/>
                </a:solidFill>
              </a:rPr>
              <a:t>Противорадикулитные</a:t>
            </a:r>
            <a:r>
              <a:rPr lang="ru-RU" sz="2400" dirty="0" smtClean="0">
                <a:solidFill>
                  <a:srgbClr val="0000FF"/>
                </a:solidFill>
              </a:rPr>
              <a:t> пояса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71462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FF"/>
                </a:solidFill>
              </a:rPr>
              <a:t>Аппликаторы, чулки, шапочки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342900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00760" y="5105111"/>
            <a:ext cx="2857520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ru-RU" b="1" baseline="-25000" dirty="0" err="1" smtClean="0">
                <a:solidFill>
                  <a:schemeClr val="accent4">
                    <a:lumMod val="75000"/>
                  </a:schemeClr>
                </a:solidFill>
              </a:rPr>
              <a:t>м.п</a:t>
            </a:r>
            <a:r>
              <a:rPr lang="ru-RU" b="1" baseline="-25000" dirty="0" smtClean="0">
                <a:solidFill>
                  <a:schemeClr val="accent4">
                    <a:lumMod val="75000"/>
                  </a:schemeClr>
                </a:solidFill>
              </a:rPr>
              <a:t>. Земли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= 0,05 мТл 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3286124"/>
            <a:ext cx="278608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ru-RU" baseline="-25000" dirty="0" err="1" smtClean="0">
                <a:solidFill>
                  <a:schemeClr val="accent4">
                    <a:lumMod val="75000"/>
                  </a:schemeClr>
                </a:solidFill>
              </a:rPr>
              <a:t>магнитофоров</a:t>
            </a:r>
            <a:r>
              <a:rPr lang="ru-RU" baseline="-25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= 30 мТл 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929066"/>
            <a:ext cx="278608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ru-RU" baseline="-25000" dirty="0" err="1" smtClean="0">
                <a:solidFill>
                  <a:schemeClr val="accent4">
                    <a:lumMod val="75000"/>
                  </a:schemeClr>
                </a:solidFill>
              </a:rPr>
              <a:t>на</a:t>
            </a:r>
            <a:r>
              <a:rPr lang="ru-RU" baseline="-25000" dirty="0" smtClean="0">
                <a:solidFill>
                  <a:schemeClr val="accent4">
                    <a:lumMod val="75000"/>
                  </a:schemeClr>
                </a:solidFill>
              </a:rPr>
              <a:t> теле больного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 мТл 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2" y="4643446"/>
            <a:ext cx="264320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Проникающая способность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 мм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5786454"/>
            <a:ext cx="6715172" cy="707886"/>
          </a:xfrm>
          <a:prstGeom prst="rect">
            <a:avLst/>
          </a:prstGeom>
          <a:solidFill>
            <a:srgbClr val="BBF0F7"/>
          </a:solidFill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4">
                    <a:lumMod val="75000"/>
                  </a:schemeClr>
                </a:solidFill>
              </a:rPr>
              <a:t>Постоянное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МП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оказывает </a:t>
            </a:r>
            <a:r>
              <a:rPr lang="ru-RU" sz="2000" b="1" u="sng" dirty="0" smtClean="0">
                <a:solidFill>
                  <a:schemeClr val="accent4">
                    <a:lumMod val="75000"/>
                  </a:schemeClr>
                </a:solidFill>
              </a:rPr>
              <a:t>тормозящее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влияние на периферическую нервную систему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59257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2. Магниты    - </a:t>
            </a:r>
            <a:r>
              <a:rPr lang="ru-RU" sz="2400" u="sng" dirty="0" smtClean="0">
                <a:solidFill>
                  <a:srgbClr val="0000FF"/>
                </a:solidFill>
              </a:rPr>
              <a:t>кольцевые и дисковые </a:t>
            </a:r>
            <a:endParaRPr lang="ru-RU" sz="2400" u="sng" dirty="0">
              <a:solidFill>
                <a:srgbClr val="0000FF"/>
              </a:solidFill>
            </a:endParaRPr>
          </a:p>
        </p:txBody>
      </p:sp>
      <p:pic>
        <p:nvPicPr>
          <p:cNvPr id="37890" name="Picture 2" descr="C:\Documents and Settings\1\Мои документы\Мои рисунки\диск. и кольц. магниты.jpg"/>
          <p:cNvPicPr>
            <a:picLocks noChangeAspect="1" noChangeArrowheads="1"/>
          </p:cNvPicPr>
          <p:nvPr/>
        </p:nvPicPr>
        <p:blipFill>
          <a:blip r:embed="rId2"/>
          <a:srcRect t="18500" b="6968"/>
          <a:stretch>
            <a:fillRect/>
          </a:stretch>
        </p:blipFill>
        <p:spPr bwMode="auto">
          <a:xfrm>
            <a:off x="3786182" y="1071546"/>
            <a:ext cx="4635500" cy="3786214"/>
          </a:xfrm>
          <a:prstGeom prst="rect">
            <a:avLst/>
          </a:prstGeom>
          <a:noFill/>
        </p:spPr>
      </p:pic>
      <p:pic>
        <p:nvPicPr>
          <p:cNvPr id="37891" name="Picture 3" descr="C:\Documents and Settings\1\Мои документы\Мои рисунки\220px-Orthographic_projection_centred_over_Ile_Amsterda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714884"/>
            <a:ext cx="1214446" cy="13573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1071546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Это ферритовые кольца в пластмассовой оболочке с фиксированными полюсами.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5393545"/>
            <a:ext cx="2643206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ru-RU" baseline="-25000" dirty="0" err="1" smtClean="0">
                <a:solidFill>
                  <a:schemeClr val="accent4">
                    <a:lumMod val="75000"/>
                  </a:schemeClr>
                </a:solidFill>
              </a:rPr>
              <a:t>м.п</a:t>
            </a:r>
            <a:r>
              <a:rPr lang="ru-RU" baseline="-25000" dirty="0" smtClean="0">
                <a:solidFill>
                  <a:schemeClr val="accent4">
                    <a:lumMod val="75000"/>
                  </a:schemeClr>
                </a:solidFill>
              </a:rPr>
              <a:t>. Земли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= 0,05 мТл 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357562"/>
            <a:ext cx="24288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 – 130 мТл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4000504"/>
            <a:ext cx="264320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Проникающая способность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 см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5143512"/>
            <a:ext cx="542928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Лечение постоянными магнитами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длительное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: от 30 минут до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10 часов и более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21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709" y="18864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FF"/>
                </a:solidFill>
              </a:rPr>
              <a:t>5.2 Аппарат терапии </a:t>
            </a:r>
            <a:r>
              <a:rPr lang="ru-RU" sz="2800" b="1" u="sng" dirty="0" smtClean="0"/>
              <a:t>переменным </a:t>
            </a:r>
            <a:r>
              <a:rPr lang="ru-RU" sz="2800" b="1" u="sng" dirty="0" smtClean="0">
                <a:solidFill>
                  <a:srgbClr val="0000FF"/>
                </a:solidFill>
              </a:rPr>
              <a:t>магнитным полем НЧ</a:t>
            </a:r>
            <a:endParaRPr lang="ru-RU" sz="2800" b="1" u="sng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Осуществляет лечебное применение </a:t>
            </a:r>
            <a:r>
              <a:rPr lang="ru-RU" sz="2400" b="1" dirty="0" smtClean="0">
                <a:solidFill>
                  <a:srgbClr val="0000FF"/>
                </a:solidFill>
              </a:rPr>
              <a:t>магнитной </a:t>
            </a:r>
            <a:r>
              <a:rPr lang="ru-RU" sz="2400" dirty="0" smtClean="0">
                <a:solidFill>
                  <a:srgbClr val="0000FF"/>
                </a:solidFill>
              </a:rPr>
              <a:t>составляющей электромагнитного поля </a:t>
            </a:r>
            <a:r>
              <a:rPr lang="ru-RU" sz="2400" b="1" dirty="0" smtClean="0"/>
              <a:t>низкой частоты</a:t>
            </a:r>
            <a:r>
              <a:rPr lang="ru-RU" sz="2400" dirty="0" smtClean="0">
                <a:solidFill>
                  <a:srgbClr val="0000FF"/>
                </a:solidFill>
              </a:rPr>
              <a:t> порядка </a:t>
            </a:r>
            <a:r>
              <a:rPr lang="ru-RU" sz="2400" b="1" dirty="0" smtClean="0">
                <a:solidFill>
                  <a:srgbClr val="0000FF"/>
                </a:solidFill>
              </a:rPr>
              <a:t>1 кГц.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786058"/>
            <a:ext cx="835824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Действующим фактором </a:t>
            </a:r>
            <a:r>
              <a:rPr lang="ru-RU" sz="2400" dirty="0" smtClean="0">
                <a:solidFill>
                  <a:srgbClr val="0000FF"/>
                </a:solidFill>
              </a:rPr>
              <a:t>являются </a:t>
            </a:r>
            <a:r>
              <a:rPr lang="ru-RU" sz="2400" b="1" dirty="0" smtClean="0">
                <a:solidFill>
                  <a:srgbClr val="0000FF"/>
                </a:solidFill>
              </a:rPr>
              <a:t>вихревые электрические поля и токи</a:t>
            </a:r>
            <a:r>
              <a:rPr lang="ru-RU" sz="2400" dirty="0" smtClean="0">
                <a:solidFill>
                  <a:srgbClr val="0000FF"/>
                </a:solidFill>
              </a:rPr>
              <a:t>, индуцируемые в тканях переменным магнитным полем.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214818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Плотность этих возникающих токов сопоставима с величиной воротных токов </a:t>
            </a:r>
            <a:r>
              <a:rPr lang="en-US" sz="2400" b="1" dirty="0" smtClean="0">
                <a:solidFill>
                  <a:srgbClr val="0000FF"/>
                </a:solidFill>
              </a:rPr>
              <a:t>Na</a:t>
            </a:r>
            <a:r>
              <a:rPr lang="ru-RU" sz="2400" b="1" baseline="30000" dirty="0" smtClean="0">
                <a:solidFill>
                  <a:srgbClr val="0000FF"/>
                </a:solidFill>
              </a:rPr>
              <a:t>+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dirty="0" smtClean="0">
                <a:solidFill>
                  <a:srgbClr val="0000FF"/>
                </a:solidFill>
              </a:rPr>
              <a:t>каналов. Происходит </a:t>
            </a:r>
            <a:r>
              <a:rPr lang="ru-RU" sz="2400" b="1" dirty="0" smtClean="0">
                <a:solidFill>
                  <a:srgbClr val="0000FF"/>
                </a:solidFill>
              </a:rPr>
              <a:t>стимуляция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ru-RU" sz="2400" dirty="0" err="1" smtClean="0">
                <a:solidFill>
                  <a:srgbClr val="0000FF"/>
                </a:solidFill>
              </a:rPr>
              <a:t>репаративных</a:t>
            </a:r>
            <a:r>
              <a:rPr lang="ru-RU" sz="2400" dirty="0" smtClean="0">
                <a:solidFill>
                  <a:srgbClr val="0000FF"/>
                </a:solidFill>
              </a:rPr>
              <a:t> процессов.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572140"/>
            <a:ext cx="8501122" cy="830997"/>
          </a:xfrm>
          <a:prstGeom prst="rect">
            <a:avLst/>
          </a:prstGeom>
          <a:solidFill>
            <a:srgbClr val="BBF0F7"/>
          </a:soli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Переменное МП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вызывает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возбуждение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периферической нервной системы.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38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72" y="500042"/>
            <a:ext cx="4429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u="sng" dirty="0">
                <a:solidFill>
                  <a:srgbClr val="7030A0"/>
                </a:solidFill>
                <a:latin typeface="+mj-lt"/>
                <a:ea typeface="Arial Unicode MS" pitchFamily="34" charset="-128"/>
                <a:cs typeface="Times New Roman" pitchFamily="18" charset="0"/>
              </a:rPr>
              <a:t>Аппарат ПОЛЮС-101</a:t>
            </a:r>
            <a:endParaRPr lang="ru-RU" sz="2400" u="sng" dirty="0">
              <a:solidFill>
                <a:srgbClr val="7030A0"/>
              </a:solidFill>
              <a:latin typeface="+mj-lt"/>
              <a:ea typeface="Arial Unicode MS" pitchFamily="34" charset="-128"/>
              <a:cs typeface="Times New Roman" pitchFamily="18" charset="0"/>
            </a:endParaRPr>
          </a:p>
        </p:txBody>
      </p:sp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285720" y="928670"/>
            <a:ext cx="4583039" cy="5536048"/>
            <a:chOff x="-328472" y="1000125"/>
            <a:chExt cx="4971910" cy="5760062"/>
          </a:xfrm>
        </p:grpSpPr>
        <p:pic>
          <p:nvPicPr>
            <p:cNvPr id="4" name="img-current_picture" descr="Аппарат ПОЛЮС-101 ― www.mediform.ru - Медицинское оборудование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6525" y="1000125"/>
              <a:ext cx="4506913" cy="330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img-current_picture" descr="Аппарат АЛМАГ 01 ― www.mediform.ru - Медицинское оборудование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8472" y="4270588"/>
              <a:ext cx="3642477" cy="248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3071802" y="3643314"/>
            <a:ext cx="314327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Проникающая способность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3-4-6 см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192882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Частота 700-1000 Гц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38914" name="Picture 2" descr="C:\Documents and Settings\1\Мои документы\Мои рисунки\Для лечения НЧ магн.поле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714488"/>
            <a:ext cx="2643206" cy="476250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072198" y="1000108"/>
            <a:ext cx="278608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Аппарат для лечения НЧ магнитным полем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42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2133980" y="1086949"/>
            <a:ext cx="4724035" cy="5143512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Схема образования УЗ волны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467545" y="332656"/>
            <a:ext cx="7986181" cy="4016438"/>
            <a:chOff x="285721" y="104057"/>
            <a:chExt cx="8231004" cy="3911627"/>
          </a:xfrm>
        </p:grpSpPr>
        <p:pic>
          <p:nvPicPr>
            <p:cNvPr id="3" name="Picture 2" descr="Аппарат магнитной терапии R98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1" y="857234"/>
              <a:ext cx="4357732" cy="3158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372793" y="104057"/>
              <a:ext cx="8143932" cy="976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2800" b="1" u="sng" dirty="0">
                  <a:solidFill>
                    <a:srgbClr val="7030A0"/>
                  </a:solidFill>
                  <a:latin typeface="+mj-lt"/>
                  <a:ea typeface="Arial Unicode MS" pitchFamily="34" charset="-128"/>
                  <a:cs typeface="Times New Roman" pitchFamily="18" charset="0"/>
                </a:rPr>
                <a:t>Аппарат магнитной терапии R980</a:t>
              </a:r>
            </a:p>
            <a:p>
              <a:pPr algn="ctr" eaLnBrk="0" hangingPunct="0"/>
              <a:endParaRPr lang="ru-RU" sz="2800" u="sng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36267" y="836712"/>
            <a:ext cx="428420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Пациента размещают внутри индуктора большого диаметра</a:t>
            </a:r>
            <a:r>
              <a:rPr lang="ru-RU" sz="2000" dirty="0" smtClean="0"/>
              <a:t>. </a:t>
            </a:r>
            <a:r>
              <a:rPr lang="ru-RU" sz="2000" dirty="0" smtClean="0">
                <a:solidFill>
                  <a:srgbClr val="0000FF"/>
                </a:solidFill>
              </a:rPr>
              <a:t>Это позволяет влиять на все системы организма: эндокринную, нервную, лимфатическую, ССС, а также на обмен веществ и </a:t>
            </a:r>
            <a:r>
              <a:rPr lang="ru-RU" sz="2000" dirty="0" err="1" smtClean="0">
                <a:solidFill>
                  <a:srgbClr val="0000FF"/>
                </a:solidFill>
              </a:rPr>
              <a:t>окислительно</a:t>
            </a:r>
            <a:r>
              <a:rPr lang="ru-RU" sz="2000" dirty="0" smtClean="0">
                <a:solidFill>
                  <a:srgbClr val="0000FF"/>
                </a:solidFill>
              </a:rPr>
              <a:t>-восстановительные процессы.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8" name="Picture 7" descr="C:\Users\2\Pictures\магнитотера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661" y="4006810"/>
            <a:ext cx="3757375" cy="2335301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5603" y="432442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Частота </a:t>
            </a:r>
            <a:r>
              <a:rPr lang="ru-RU" sz="2000" b="1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излучения </a:t>
            </a:r>
            <a:r>
              <a:rPr lang="ru-RU" sz="2000" b="1" dirty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50,100 Гц.  100 Гц модулированный 0.5, 1,1.5, 2,3,5,10,20 Гц </a:t>
            </a:r>
          </a:p>
        </p:txBody>
      </p:sp>
    </p:spTree>
    <p:extLst>
      <p:ext uri="{BB962C8B-B14F-4D97-AF65-F5344CB8AC3E}">
        <p14:creationId xmlns="" xmlns:p14="http://schemas.microsoft.com/office/powerpoint/2010/main" val="11802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03648" y="1052829"/>
            <a:ext cx="828680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2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Основан</a:t>
            </a:r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на использовании  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ru-RU" sz="22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пульсирующих</a:t>
            </a:r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магнитных 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полей  </a:t>
            </a:r>
            <a:r>
              <a:rPr lang="ru-RU" sz="22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низкой</a:t>
            </a:r>
            <a:r>
              <a:rPr lang="ru-RU" sz="2200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частоты (1-300 Гц).</a:t>
            </a:r>
          </a:p>
          <a:p>
            <a:pPr algn="ctr" eaLnBrk="0" hangingPunct="0"/>
            <a:endParaRPr lang="ru-RU" sz="2200" dirty="0" smtClean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ru-RU" sz="2200" b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 Лечебные </a:t>
            </a:r>
            <a:r>
              <a:rPr lang="ru-RU" sz="22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эффекты</a:t>
            </a:r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Улучшает обменные 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       процессы, 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     </a:t>
            </a:r>
            <a:r>
              <a:rPr lang="ru-RU" sz="2200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микроциркуляцию</a:t>
            </a:r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pPr algn="ctr" eaLnBrk="0" hangingPunct="0"/>
            <a:r>
              <a:rPr lang="ru-RU" sz="22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     регенерацию тканей.</a:t>
            </a:r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ru-RU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000" dirty="0"/>
          </a:p>
        </p:txBody>
      </p:sp>
      <p:pic>
        <p:nvPicPr>
          <p:cNvPr id="3" name="Picture 2" descr="Аппарат магнитной терапии MG-Wa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2786082" cy="250033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57752" y="4071942"/>
            <a:ext cx="39290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0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/>
            <a:r>
              <a:rPr lang="ru-RU" sz="20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Анальгезирующее и</a:t>
            </a:r>
          </a:p>
          <a:p>
            <a:pPr algn="ctr" eaLnBrk="0" hangingPunct="0"/>
            <a:r>
              <a:rPr lang="ru-RU" sz="2000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противоотечное</a:t>
            </a:r>
            <a:r>
              <a:rPr lang="ru-RU" sz="2000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действие, гипотензивный эффект, </a:t>
            </a:r>
            <a:r>
              <a:rPr lang="ru-RU" sz="2000" dirty="0" smtClean="0">
                <a:solidFill>
                  <a:srgbClr val="0000FF"/>
                </a:solidFill>
                <a:cs typeface="Times New Roman" pitchFamily="18" charset="0"/>
              </a:rPr>
              <a:t>активизация защитных сил организма</a:t>
            </a:r>
            <a:r>
              <a:rPr lang="ru-RU" sz="2200" dirty="0" smtClean="0">
                <a:solidFill>
                  <a:srgbClr val="0000FF"/>
                </a:solidFill>
                <a:cs typeface="Times New Roman" pitchFamily="18" charset="0"/>
              </a:rPr>
              <a:t>.</a:t>
            </a:r>
            <a:r>
              <a:rPr lang="ru-RU" sz="2200" dirty="0" smtClean="0">
                <a:solidFill>
                  <a:srgbClr val="0000FF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17017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Аппарат магнитной терапии </a:t>
            </a:r>
            <a:r>
              <a:rPr lang="ru-RU" sz="2800" b="1" u="sng" dirty="0" err="1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MG-Wave</a:t>
            </a:r>
            <a:endParaRPr lang="ru-RU" sz="2800" b="1" u="sng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  <a:p>
            <a:endParaRPr lang="ru-RU" sz="2800" dirty="0">
              <a:latin typeface="+mj-lt"/>
            </a:endParaRPr>
          </a:p>
        </p:txBody>
      </p:sp>
      <p:pic>
        <p:nvPicPr>
          <p:cNvPr id="39938" name="Picture 2" descr="C:\Documents and Settings\1\Мои документы\Мои рисунки\Апп-т для магнитотерап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43380"/>
            <a:ext cx="4691063" cy="2286016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8146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642918"/>
            <a:ext cx="8286808" cy="409342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Показания: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Остеохондроз с двигательными и чувствительными расстройствами;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Заболевания вегетативной нервной системы;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Диабетические полиневриты;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Невриты;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Выраженные фантомные боли;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Пародонтоз;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Дистрофические и воспалительные заболевания суставов, переломы длинных трубчатых костей;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Вазомоторный ринит, гайморит;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Посттромбофлебитический синдром;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Артериальная гипертония 1-ПА стадии;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4929198"/>
            <a:ext cx="8358246" cy="17851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Противопоказания: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Резко выраженная гипертония, грибковые заболевания кожи, туберкулез легких, тяжелые формы гипертонической болезни острые нарушения мозгового и коронарного кровообращения,  гипертоническая болезнь с резко выраженным колебанием АД, острые гнойные процессы, острые инфекционные заболевания.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143512"/>
            <a:ext cx="5535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Крест 6"/>
          <p:cNvSpPr/>
          <p:nvPr/>
        </p:nvSpPr>
        <p:spPr>
          <a:xfrm>
            <a:off x="142844" y="1142984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рест 7"/>
          <p:cNvSpPr/>
          <p:nvPr/>
        </p:nvSpPr>
        <p:spPr>
          <a:xfrm>
            <a:off x="142844" y="1928802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рест 8"/>
          <p:cNvSpPr/>
          <p:nvPr/>
        </p:nvSpPr>
        <p:spPr>
          <a:xfrm>
            <a:off x="142844" y="3429000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142844" y="4143380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рест 10"/>
          <p:cNvSpPr/>
          <p:nvPr/>
        </p:nvSpPr>
        <p:spPr>
          <a:xfrm>
            <a:off x="142844" y="2571744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619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/>
              <a:t>Вопросы к практическому занятию </a:t>
            </a:r>
            <a:br>
              <a:rPr lang="ru-RU" sz="3200" b="1" i="1" dirty="0"/>
            </a:br>
            <a:r>
              <a:rPr lang="ru-RU" sz="3200" b="1" i="1" dirty="0"/>
              <a:t>«Аппараты высокочастотной терапии»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Ультразвуковая терапия.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Структурная схема УЗ-аппарата.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Ультразвуковая хирургия. </a:t>
            </a:r>
            <a:r>
              <a:rPr lang="ru-RU" sz="2000" dirty="0" err="1" smtClean="0"/>
              <a:t>Литотрипсия</a:t>
            </a:r>
            <a:r>
              <a:rPr lang="ru-RU" sz="20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Высокочастотные токи. Дарсонвализация.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УВЧ-терапия.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Структурная схема аппарата для УВЧ-терапии. Терапевтический контур.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Индуктотермия.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СВЧ-терапия.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Структурная схема аппарата СВЧ-терапии.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КВЧ-терапия.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Структурная схема аппарата для ДМВ- и КВЧ- терапии.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Магнитотерапия постоянным магнитным полем.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Магнитотерапия переменным магнитным полем.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Механизм действий магнитного поля.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061222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042641"/>
            <a:ext cx="5000628" cy="381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642918"/>
            <a:ext cx="559210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Показания при лечении заболеваний: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Воспаления суставов.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Периферической нервной системы.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Травмы.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Легких, бронхов, туберкулеза.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Спаечная болезнь после операций.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ЖКТ.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Уха, горла, носа.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 др.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Arial" pitchFamily="34" charset="0"/>
                <a:cs typeface="Arial" pitchFamily="34" charset="0"/>
              </a:rPr>
              <a:t>УЗ-терапия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424936" cy="316835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4000" dirty="0" smtClean="0"/>
              <a:t>Высокочастотный аппарат для эндоскопии «Эндотом-1», предназначен для рассечения и коагуляции мягких тканей организма при эндоскопических хирургических вмешательств, в частности </a:t>
            </a:r>
            <a:r>
              <a:rPr lang="ru-RU" sz="4000" dirty="0" err="1" smtClean="0"/>
              <a:t>полипэктомии</a:t>
            </a:r>
            <a:r>
              <a:rPr lang="ru-RU" sz="4000" dirty="0" smtClean="0"/>
              <a:t>, </a:t>
            </a:r>
            <a:r>
              <a:rPr lang="ru-RU" sz="4000" dirty="0" err="1" smtClean="0"/>
              <a:t>холицистэктомии</a:t>
            </a:r>
            <a:r>
              <a:rPr lang="ru-RU" sz="4000" dirty="0" smtClean="0"/>
              <a:t>, </a:t>
            </a:r>
            <a:r>
              <a:rPr lang="ru-RU" sz="4000" dirty="0" err="1" smtClean="0"/>
              <a:t>папилломотомии</a:t>
            </a:r>
            <a:r>
              <a:rPr lang="ru-RU" sz="4000" dirty="0" smtClean="0"/>
              <a:t> и др.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653040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Структурная схема аппарата «Эндотом-1»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731" t="15001" r="44094" b="17100"/>
          <a:stretch/>
        </p:blipFill>
        <p:spPr>
          <a:xfrm rot="5340000">
            <a:off x="3333116" y="-747763"/>
            <a:ext cx="2884927" cy="77732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0631" y="4860112"/>
            <a:ext cx="6642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СП – система питания; ГВЧ – генератор высокой частоты;</a:t>
            </a:r>
          </a:p>
          <a:p>
            <a:pPr algn="ctr"/>
            <a:r>
              <a:rPr lang="ru-RU" dirty="0" smtClean="0"/>
              <a:t> ССН-система согласования с нагрузкой; МК - микроконтроллер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60166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2205</Words>
  <Application>Microsoft Office PowerPoint</Application>
  <PresentationFormat>Экран (4:3)</PresentationFormat>
  <Paragraphs>291</Paragraphs>
  <Slides>65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Лекция №6 Аппараты высокочастотной терапии</vt:lpstr>
      <vt:lpstr>Слайд 2</vt:lpstr>
      <vt:lpstr>Слайд 3</vt:lpstr>
      <vt:lpstr>Структурная схема аппарата УЗТ-0.01Ф</vt:lpstr>
      <vt:lpstr>Схема УЗ-излучателя</vt:lpstr>
      <vt:lpstr>Схема образования УЗ волны</vt:lpstr>
      <vt:lpstr>Слайд 7</vt:lpstr>
      <vt:lpstr>Слайд 8</vt:lpstr>
      <vt:lpstr>Структурная схема аппарата «Эндотом-1»</vt:lpstr>
      <vt:lpstr>Конструкция акустического скальпеля</vt:lpstr>
      <vt:lpstr>УЗ литотрипсия- (дистанционная ударно-волновая литотрипсия (ДУВЛ)) - дробление твердых конкрементов  с помощью УЗ. </vt:lpstr>
      <vt:lpstr>Функциональная схема литотриптера</vt:lpstr>
      <vt:lpstr>Слайд 13</vt:lpstr>
      <vt:lpstr>Слайд 14</vt:lpstr>
      <vt:lpstr>Слайд 15</vt:lpstr>
      <vt:lpstr>Слайд 16</vt:lpstr>
      <vt:lpstr>Слайд 17</vt:lpstr>
      <vt:lpstr>Слайд 18</vt:lpstr>
      <vt:lpstr>Структурная схема аппарата для местной дарсонвализации</vt:lpstr>
      <vt:lpstr>Временные диаграммы напряжений</vt:lpstr>
      <vt:lpstr>Слайд 21</vt:lpstr>
      <vt:lpstr>Слайд 22</vt:lpstr>
      <vt:lpstr>Схема монополярной электрохирургии</vt:lpstr>
      <vt:lpstr>Слайд 24</vt:lpstr>
      <vt:lpstr>Слайд 25</vt:lpstr>
      <vt:lpstr>Слайд 26</vt:lpstr>
      <vt:lpstr>Слайд 27</vt:lpstr>
      <vt:lpstr>Слайд 28</vt:lpstr>
      <vt:lpstr>Структурная схема аппарата для  УВЧ -терапии</vt:lpstr>
      <vt:lpstr>Слайд 30</vt:lpstr>
      <vt:lpstr>Слайд 31</vt:lpstr>
      <vt:lpstr>Слайд 32</vt:lpstr>
      <vt:lpstr>ИНДУКТОТЕРМИЯ</vt:lpstr>
      <vt:lpstr>Слайд 34</vt:lpstr>
      <vt:lpstr>Слайд 35</vt:lpstr>
      <vt:lpstr>Слайд 36</vt:lpstr>
      <vt:lpstr>Слайд 37</vt:lpstr>
      <vt:lpstr>Слайд 38</vt:lpstr>
      <vt:lpstr>Структурная схема аппарата СМВ-терапии</vt:lpstr>
      <vt:lpstr>Слайд 40</vt:lpstr>
      <vt:lpstr>Слайд 41</vt:lpstr>
      <vt:lpstr>Слайд 42</vt:lpstr>
      <vt:lpstr>Слайд 43</vt:lpstr>
      <vt:lpstr>Структурная схема аппаратов ДМВ и КВЧ-терапии</vt:lpstr>
      <vt:lpstr>Слайд 45</vt:lpstr>
      <vt:lpstr>Магнитотерапия</vt:lpstr>
      <vt:lpstr>Магнитотерапия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Магнитотерапия</vt:lpstr>
      <vt:lpstr>Вопросы к практическому занятию  «Аппараты высокочастотной терапии»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Медицинская терапевтическая аппаратура</dc:title>
  <cp:lastModifiedBy>Пользователь</cp:lastModifiedBy>
  <cp:revision>86</cp:revision>
  <dcterms:modified xsi:type="dcterms:W3CDTF">2024-04-17T18:34:40Z</dcterms:modified>
</cp:coreProperties>
</file>