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sldIdLst>
    <p:sldId id="312" r:id="rId2"/>
    <p:sldId id="332" r:id="rId3"/>
    <p:sldId id="333" r:id="rId4"/>
    <p:sldId id="263" r:id="rId5"/>
    <p:sldId id="315" r:id="rId6"/>
    <p:sldId id="316" r:id="rId7"/>
    <p:sldId id="317" r:id="rId8"/>
    <p:sldId id="318" r:id="rId9"/>
    <p:sldId id="319" r:id="rId10"/>
    <p:sldId id="264" r:id="rId11"/>
    <p:sldId id="265" r:id="rId12"/>
    <p:sldId id="266" r:id="rId13"/>
    <p:sldId id="267" r:id="rId14"/>
    <p:sldId id="268" r:id="rId15"/>
    <p:sldId id="329" r:id="rId16"/>
    <p:sldId id="330" r:id="rId17"/>
    <p:sldId id="331" r:id="rId18"/>
    <p:sldId id="270" r:id="rId19"/>
    <p:sldId id="271" r:id="rId20"/>
    <p:sldId id="272" r:id="rId21"/>
    <p:sldId id="273" r:id="rId22"/>
    <p:sldId id="320" r:id="rId23"/>
    <p:sldId id="321" r:id="rId24"/>
    <p:sldId id="322" r:id="rId25"/>
    <p:sldId id="323" r:id="rId26"/>
    <p:sldId id="324" r:id="rId27"/>
    <p:sldId id="325" r:id="rId28"/>
    <p:sldId id="274" r:id="rId29"/>
    <p:sldId id="326" r:id="rId30"/>
    <p:sldId id="327" r:id="rId31"/>
    <p:sldId id="275" r:id="rId32"/>
    <p:sldId id="276" r:id="rId33"/>
    <p:sldId id="277" r:id="rId34"/>
    <p:sldId id="328" r:id="rId35"/>
    <p:sldId id="299" r:id="rId36"/>
    <p:sldId id="300" r:id="rId37"/>
    <p:sldId id="301" r:id="rId38"/>
    <p:sldId id="302" r:id="rId39"/>
    <p:sldId id="278" r:id="rId40"/>
    <p:sldId id="279" r:id="rId41"/>
    <p:sldId id="280" r:id="rId42"/>
    <p:sldId id="281" r:id="rId43"/>
    <p:sldId id="282" r:id="rId44"/>
    <p:sldId id="283" r:id="rId45"/>
    <p:sldId id="284" r:id="rId46"/>
    <p:sldId id="285" r:id="rId47"/>
    <p:sldId id="286" r:id="rId48"/>
    <p:sldId id="307" r:id="rId49"/>
    <p:sldId id="289" r:id="rId50"/>
    <p:sldId id="287" r:id="rId51"/>
    <p:sldId id="288" r:id="rId52"/>
    <p:sldId id="290" r:id="rId53"/>
    <p:sldId id="291" r:id="rId54"/>
    <p:sldId id="292" r:id="rId55"/>
    <p:sldId id="293" r:id="rId56"/>
    <p:sldId id="294" r:id="rId57"/>
    <p:sldId id="295" r:id="rId58"/>
    <p:sldId id="296" r:id="rId59"/>
    <p:sldId id="297" r:id="rId60"/>
    <p:sldId id="306" r:id="rId61"/>
    <p:sldId id="314" r:id="rId62"/>
    <p:sldId id="313" r:id="rId63"/>
  </p:sldIdLst>
  <p:sldSz cx="9144000" cy="6858000" type="screen4x3"/>
  <p:notesSz cx="67818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35" autoAdjust="0"/>
    <p:restoredTop sz="91358" autoAdjust="0"/>
  </p:normalViewPr>
  <p:slideViewPr>
    <p:cSldViewPr>
      <p:cViewPr varScale="1">
        <p:scale>
          <a:sx n="62" d="100"/>
          <a:sy n="62" d="100"/>
        </p:scale>
        <p:origin x="-136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5" Type="http://schemas.openxmlformats.org/officeDocument/2006/relationships/image" Target="../media/image57.wmf"/><Relationship Id="rId4" Type="http://schemas.openxmlformats.org/officeDocument/2006/relationships/image" Target="../media/image5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451" y="0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204929-D6CB-4F8C-AE40-8103082A7999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180" y="4715153"/>
            <a:ext cx="54254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451" y="9428583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7E3EE-F4C3-4661-A64C-AE9D436E2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7E3EE-F4C3-4661-A64C-AE9D436E2591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7311970-2CAA-4A4F-8833-BAAF9F6506E8}" type="slidenum">
              <a:rPr lang="ru-RU" smtClean="0"/>
              <a:pPr/>
              <a:t>40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kp.by/upimg/3dbcf1e95a9df2bc3cfa526f880f3a43063654af/354069.jpg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hyperlink" Target="http://slavs.org.ua/img/misc/solnce.jpg" TargetMode="Externa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img-fotki.yandex.ru/get/18/zhannaprokopeva.17/0_16437_f811f2c8_X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macropolis.narod.ru/images/macropolis4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hyperlink" Target="http://moltat.ru/wp-content/uploads/2010/01/2.jpg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hyperlink" Target="http://images.km.ru/education/referats/img/27760~008.gif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8.pn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5.bin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hyperlink" Target="http://uaprom-image.s3.amazonaws.com/715709_w640_h640_08rgp.jpg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hyperlink" Target="http://www.corumgazetesi.com.tr/images_up/1721.jpg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hyperlink" Target="http://www.netguruonline.com/wp-content/uploads/2009/11/dental-laser-treatment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hyperlink" Target="http://www.stomlaser.ru/upload/sites/erter01.jpg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988840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Оптические</a:t>
            </a:r>
            <a:br>
              <a:rPr lang="ru-RU" sz="5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5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физиотерапевтические аппараты</a:t>
            </a:r>
            <a:endParaRPr lang="ru-RU" sz="5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215370" cy="24622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200" dirty="0">
                <a:solidFill>
                  <a:srgbClr val="C00000"/>
                </a:solidFill>
                <a:latin typeface="Arial" charset="0"/>
                <a:cs typeface="Arial" charset="0"/>
              </a:rPr>
              <a:t>Специальные лампы </a:t>
            </a:r>
            <a:r>
              <a:rPr lang="ru-RU" sz="2200" dirty="0">
                <a:solidFill>
                  <a:srgbClr val="000000"/>
                </a:solidFill>
                <a:latin typeface="Arial" charset="0"/>
                <a:cs typeface="Arial" charset="0"/>
              </a:rPr>
              <a:t>– источники Видимого </a:t>
            </a:r>
            <a:r>
              <a:rPr lang="ru-RU" sz="22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и ИК </a:t>
            </a:r>
            <a:r>
              <a:rPr lang="ru-RU" sz="2200" dirty="0">
                <a:solidFill>
                  <a:srgbClr val="000000"/>
                </a:solidFill>
                <a:latin typeface="Arial" charset="0"/>
                <a:cs typeface="Arial" charset="0"/>
              </a:rPr>
              <a:t>– излучения ( спектр ламп накаливания содержит ≥85% ИК - лучей ) .</a:t>
            </a:r>
          </a:p>
          <a:p>
            <a:pPr>
              <a:defRPr/>
            </a:pPr>
            <a:endParaRPr lang="ru-RU" sz="2200" dirty="0">
              <a:solidFill>
                <a:srgbClr val="C00000"/>
              </a:solidFill>
              <a:latin typeface="Arial" charset="0"/>
            </a:endParaRPr>
          </a:p>
          <a:p>
            <a:pPr>
              <a:defRPr/>
            </a:pPr>
            <a:r>
              <a:rPr lang="ru-RU" sz="2200" dirty="0">
                <a:solidFill>
                  <a:srgbClr val="C00000"/>
                </a:solidFill>
                <a:latin typeface="Arial" charset="0"/>
                <a:cs typeface="Arial" charset="0"/>
              </a:rPr>
              <a:t>Проникновение в тело на 20 мм </a:t>
            </a:r>
            <a:r>
              <a:rPr lang="ru-RU" sz="2200" dirty="0">
                <a:solidFill>
                  <a:srgbClr val="000000"/>
                </a:solidFill>
                <a:latin typeface="Arial" charset="0"/>
                <a:cs typeface="Arial" charset="0"/>
              </a:rPr>
              <a:t>=</a:t>
            </a:r>
            <a:r>
              <a:rPr lang="en-US" sz="2200" dirty="0">
                <a:solidFill>
                  <a:srgbClr val="000000"/>
                </a:solidFill>
                <a:latin typeface="Arial" charset="0"/>
                <a:cs typeface="Arial" charset="0"/>
              </a:rPr>
              <a:t>&gt;</a:t>
            </a:r>
            <a:r>
              <a:rPr lang="ru-RU" sz="2200" dirty="0">
                <a:solidFill>
                  <a:srgbClr val="000000"/>
                </a:solidFill>
                <a:latin typeface="Arial" charset="0"/>
                <a:cs typeface="Arial" charset="0"/>
              </a:rPr>
              <a:t> прогрев поверхности =</a:t>
            </a:r>
            <a:r>
              <a:rPr lang="en-US" sz="2200" dirty="0">
                <a:solidFill>
                  <a:srgbClr val="000000"/>
                </a:solidFill>
                <a:latin typeface="Arial" charset="0"/>
                <a:cs typeface="Arial" charset="0"/>
              </a:rPr>
              <a:t>&gt; </a:t>
            </a:r>
            <a:r>
              <a:rPr lang="ru-RU" sz="2200" dirty="0">
                <a:solidFill>
                  <a:srgbClr val="000000"/>
                </a:solidFill>
                <a:latin typeface="Arial" charset="0"/>
                <a:cs typeface="Arial" charset="0"/>
              </a:rPr>
              <a:t>возникает градиент температур </a:t>
            </a:r>
            <a:r>
              <a:rPr lang="en-US" sz="2200" dirty="0">
                <a:solidFill>
                  <a:srgbClr val="000000"/>
                </a:solidFill>
                <a:latin typeface="Arial" charset="0"/>
                <a:cs typeface="Arial" charset="0"/>
              </a:rPr>
              <a:t>(</a:t>
            </a:r>
            <a:r>
              <a:rPr lang="en-US" sz="2200" dirty="0" err="1">
                <a:solidFill>
                  <a:srgbClr val="000000"/>
                </a:solidFill>
                <a:latin typeface="Arial" charset="0"/>
                <a:cs typeface="Arial" charset="0"/>
              </a:rPr>
              <a:t>gradT</a:t>
            </a:r>
            <a:r>
              <a:rPr lang="en-US" sz="2200" dirty="0">
                <a:solidFill>
                  <a:srgbClr val="000000"/>
                </a:solidFill>
                <a:latin typeface="Arial" charset="0"/>
                <a:cs typeface="Arial" charset="0"/>
              </a:rPr>
              <a:t>) =&gt; </a:t>
            </a:r>
            <a:r>
              <a:rPr lang="ru-RU" sz="2200" dirty="0">
                <a:solidFill>
                  <a:srgbClr val="000000"/>
                </a:solidFill>
                <a:latin typeface="Arial" charset="0"/>
                <a:cs typeface="Arial" charset="0"/>
              </a:rPr>
              <a:t>активизация деятельности </a:t>
            </a:r>
            <a:r>
              <a:rPr lang="ru-RU" sz="2200" dirty="0" err="1">
                <a:solidFill>
                  <a:srgbClr val="000000"/>
                </a:solidFill>
                <a:latin typeface="Arial" charset="0"/>
                <a:cs typeface="Arial" charset="0"/>
              </a:rPr>
              <a:t>теплорегулирующей</a:t>
            </a:r>
            <a:r>
              <a:rPr lang="ru-RU" sz="2200" dirty="0">
                <a:solidFill>
                  <a:srgbClr val="000000"/>
                </a:solidFill>
                <a:latin typeface="Arial" charset="0"/>
                <a:cs typeface="Arial" charset="0"/>
              </a:rPr>
              <a:t> системы. </a:t>
            </a:r>
          </a:p>
          <a:p>
            <a:pPr>
              <a:defRPr/>
            </a:pPr>
            <a:endParaRPr lang="ru-RU" sz="22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pic>
        <p:nvPicPr>
          <p:cNvPr id="4096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590800"/>
            <a:ext cx="3813175" cy="285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34907" y="5556587"/>
            <a:ext cx="4143404" cy="10156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>
                <a:solidFill>
                  <a:srgbClr val="000000"/>
                </a:solidFill>
                <a:latin typeface="Arial" charset="0"/>
                <a:cs typeface="Arial" charset="0"/>
              </a:rPr>
              <a:t>Лампа СОЛЛЮКС(переносная)</a:t>
            </a:r>
          </a:p>
          <a:p>
            <a:pPr>
              <a:defRPr/>
            </a:pPr>
            <a:r>
              <a:rPr lang="ru-RU">
                <a:solidFill>
                  <a:srgbClr val="000000"/>
                </a:solidFill>
                <a:latin typeface="Arial" charset="0"/>
                <a:cs typeface="Arial" charset="0"/>
              </a:rPr>
              <a:t>(Лампа для проведения местных теплосветовых процедур)</a:t>
            </a:r>
          </a:p>
        </p:txBody>
      </p:sp>
      <p:pic>
        <p:nvPicPr>
          <p:cNvPr id="4096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2438400"/>
            <a:ext cx="292417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537338" y="3346643"/>
            <a:ext cx="2143141" cy="36117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>
                <a:solidFill>
                  <a:srgbClr val="000000"/>
                </a:solidFill>
              </a:rPr>
              <a:t>Лампа «Соллюкс» стационарная  предназначена для проведения общих и местных светотепловых процедур в физиотерапевтических кабинетах лечебных учреждений.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142143" y="867193"/>
            <a:ext cx="8317397" cy="5665319"/>
            <a:chOff x="0" y="0"/>
            <a:chExt cx="8501090" cy="5533696"/>
          </a:xfrm>
        </p:grpSpPr>
        <p:grpSp>
          <p:nvGrpSpPr>
            <p:cNvPr id="4" name="Группа 5"/>
            <p:cNvGrpSpPr/>
            <p:nvPr/>
          </p:nvGrpSpPr>
          <p:grpSpPr>
            <a:xfrm>
              <a:off x="0" y="0"/>
              <a:ext cx="8501090" cy="2246769"/>
              <a:chOff x="285720" y="214290"/>
              <a:chExt cx="7786687" cy="2246769"/>
            </a:xfrm>
            <a:gradFill>
              <a:gsLst>
                <a:gs pos="100000">
                  <a:srgbClr val="F6DF8A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p:grpSpPr>
          <p:sp>
            <p:nvSpPr>
              <p:cNvPr id="3" name="TextBox 3"/>
              <p:cNvSpPr txBox="1">
                <a:spLocks noChangeArrowheads="1"/>
              </p:cNvSpPr>
              <p:nvPr/>
            </p:nvSpPr>
            <p:spPr bwMode="auto">
              <a:xfrm>
                <a:off x="285720" y="214290"/>
                <a:ext cx="7786687" cy="2246769"/>
              </a:xfrm>
              <a:prstGeom prst="rect">
                <a:avLst/>
              </a:prstGeom>
              <a:grpFill/>
              <a:ln w="9525">
                <a:solidFill>
                  <a:srgbClr val="0000CC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2000" b="1" i="1" dirty="0">
                    <a:solidFill>
                      <a:srgbClr val="C00000"/>
                    </a:solidFill>
                  </a:rPr>
                  <a:t>Лечебное применение</a:t>
                </a:r>
                <a:r>
                  <a:rPr lang="ru-RU" sz="2000" dirty="0"/>
                  <a:t>: кванты с     = 3-4 мкм =</a:t>
                </a:r>
                <a:r>
                  <a:rPr lang="en-US" sz="2000" dirty="0"/>
                  <a:t>&gt;</a:t>
                </a:r>
                <a:r>
                  <a:rPr lang="ru-RU" sz="2000" dirty="0"/>
                  <a:t> небольшая энергия =</a:t>
                </a:r>
                <a:r>
                  <a:rPr lang="en-US" sz="2000" dirty="0"/>
                  <a:t>&gt; </a:t>
                </a:r>
                <a:r>
                  <a:rPr lang="ru-RU" sz="2000" dirty="0"/>
                  <a:t>только тепловой эффект.</a:t>
                </a:r>
              </a:p>
              <a:p>
                <a:pPr>
                  <a:defRPr/>
                </a:pPr>
                <a:r>
                  <a:rPr lang="ru-RU" sz="2000" dirty="0"/>
                  <a:t>Глубина проникновения – 2-3 см =</a:t>
                </a:r>
                <a:r>
                  <a:rPr lang="en-US" sz="2000" dirty="0"/>
                  <a:t>&gt; </a:t>
                </a:r>
                <a:r>
                  <a:rPr lang="en-US" sz="2000" dirty="0" err="1"/>
                  <a:t>gradT</a:t>
                </a:r>
                <a:r>
                  <a:rPr lang="en-US" sz="2000" dirty="0"/>
                  <a:t> =&gt;</a:t>
                </a:r>
                <a:endParaRPr lang="ru-RU" sz="2000" dirty="0"/>
              </a:p>
              <a:p>
                <a:pPr marL="457200" indent="-457200">
                  <a:buFontTx/>
                  <a:buAutoNum type="arabicPeriod"/>
                  <a:defRPr/>
                </a:pPr>
                <a:r>
                  <a:rPr lang="ru-RU" sz="2000" dirty="0"/>
                  <a:t>↑ </a:t>
                </a:r>
                <a:r>
                  <a:rPr lang="ru-RU" sz="2000" dirty="0" err="1"/>
                  <a:t>обмен,кровоток</a:t>
                </a:r>
                <a:endParaRPr lang="ru-RU" sz="2000" dirty="0"/>
              </a:p>
              <a:p>
                <a:pPr marL="457200" indent="-457200">
                  <a:buFontTx/>
                  <a:buAutoNum type="arabicPeriod"/>
                  <a:defRPr/>
                </a:pPr>
                <a:r>
                  <a:rPr lang="ru-RU" sz="2000" dirty="0"/>
                  <a:t>↑ фагоцитарная активность лейкоцитов</a:t>
                </a:r>
              </a:p>
              <a:p>
                <a:pPr marL="457200" indent="-457200">
                  <a:buFontTx/>
                  <a:buAutoNum type="arabicPeriod"/>
                  <a:defRPr/>
                </a:pPr>
                <a:r>
                  <a:rPr lang="ru-RU" sz="2000" dirty="0"/>
                  <a:t>Транквилизирующее и болеутоляющее действие.</a:t>
                </a:r>
              </a:p>
              <a:p>
                <a:pPr marL="457200" indent="-457200">
                  <a:defRPr/>
                </a:pPr>
                <a:r>
                  <a:rPr lang="ru-RU" sz="2000" dirty="0"/>
                  <a:t>   </a:t>
                </a:r>
                <a:r>
                  <a:rPr lang="en-US" sz="2000" dirty="0"/>
                  <a:t>=&gt; </a:t>
                </a:r>
                <a:r>
                  <a:rPr lang="ru-RU" sz="2000" dirty="0"/>
                  <a:t>обратное развитие воспалительных процессов.</a:t>
                </a:r>
              </a:p>
            </p:txBody>
          </p:sp>
          <p:pic>
            <p:nvPicPr>
              <p:cNvPr id="41988" name="Picture 3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015462" y="214290"/>
                <a:ext cx="200017" cy="500042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" name="TextBox 4"/>
            <p:cNvSpPr txBox="1"/>
            <p:nvPr/>
          </p:nvSpPr>
          <p:spPr>
            <a:xfrm>
              <a:off x="0" y="2214554"/>
              <a:ext cx="8501090" cy="1785104"/>
            </a:xfrm>
            <a:prstGeom prst="rect">
              <a:avLst/>
            </a:prstGeom>
            <a:ln>
              <a:solidFill>
                <a:srgbClr val="0000CC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ru-RU" sz="2000" b="1" i="1">
                  <a:solidFill>
                    <a:srgbClr val="C00000"/>
                  </a:solidFill>
                  <a:latin typeface="Arial" charset="0"/>
                  <a:cs typeface="Arial" charset="0"/>
                </a:rPr>
                <a:t>Показания: </a:t>
              </a:r>
            </a:p>
            <a:p>
              <a:pPr>
                <a:buFontTx/>
                <a:buAutoNum type="arabicPeriod"/>
                <a:defRPr/>
              </a:pPr>
              <a:r>
                <a:rPr lang="ru-RU" sz="2000">
                  <a:solidFill>
                    <a:srgbClr val="000000"/>
                  </a:solidFill>
                  <a:latin typeface="Arial" charset="0"/>
                  <a:cs typeface="Arial" charset="0"/>
                </a:rPr>
                <a:t>Негнойные воспалительные процессы.</a:t>
              </a:r>
            </a:p>
            <a:p>
              <a:pPr>
                <a:buFontTx/>
                <a:buAutoNum type="arabicPeriod"/>
                <a:defRPr/>
              </a:pPr>
              <a:r>
                <a:rPr lang="ru-RU" sz="2000">
                  <a:solidFill>
                    <a:srgbClr val="000000"/>
                  </a:solidFill>
                  <a:latin typeface="Arial" charset="0"/>
                  <a:cs typeface="Arial" charset="0"/>
                </a:rPr>
                <a:t>Травмы суставов и мышечно-связочного</a:t>
              </a:r>
              <a:endParaRPr lang="ru-RU" sz="2000">
                <a:solidFill>
                  <a:srgbClr val="000000"/>
                </a:solidFill>
                <a:latin typeface="Arial" charset="0"/>
              </a:endParaRPr>
            </a:p>
            <a:p>
              <a:pPr>
                <a:buFontTx/>
                <a:buAutoNum type="arabicPeriod"/>
                <a:defRPr/>
              </a:pPr>
              <a:r>
                <a:rPr lang="ru-RU" sz="2000">
                  <a:solidFill>
                    <a:srgbClr val="000000"/>
                  </a:solidFill>
                  <a:latin typeface="Arial" charset="0"/>
                  <a:cs typeface="Arial" charset="0"/>
                </a:rPr>
                <a:t> аппарата</a:t>
              </a:r>
            </a:p>
            <a:p>
              <a:pPr>
                <a:buFontTx/>
                <a:buAutoNum type="arabicPeriod"/>
                <a:defRPr/>
              </a:pPr>
              <a:r>
                <a:rPr lang="ru-RU" sz="2000">
                  <a:solidFill>
                    <a:srgbClr val="000000"/>
                  </a:solidFill>
                  <a:latin typeface="Arial" charset="0"/>
                  <a:cs typeface="Arial" charset="0"/>
                </a:rPr>
                <a:t>Ожоговая болезнь</a:t>
              </a:r>
            </a:p>
            <a:p>
              <a:pPr>
                <a:buFontTx/>
                <a:buAutoNum type="arabicPeriod"/>
                <a:defRPr/>
              </a:pPr>
              <a:r>
                <a:rPr lang="ru-RU" sz="2000">
                  <a:solidFill>
                    <a:srgbClr val="000000"/>
                  </a:solidFill>
                  <a:latin typeface="Arial" charset="0"/>
                  <a:cs typeface="Arial" charset="0"/>
                </a:rPr>
                <a:t>Невралгии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0" y="4000504"/>
              <a:ext cx="8501090" cy="1533192"/>
            </a:xfrm>
            <a:prstGeom prst="rect">
              <a:avLst/>
            </a:prstGeom>
            <a:ln>
              <a:solidFill>
                <a:srgbClr val="0000CC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ru-RU" sz="2200" b="1" i="1" dirty="0">
                  <a:solidFill>
                    <a:srgbClr val="C00000"/>
                  </a:solidFill>
                  <a:latin typeface="Arial" charset="0"/>
                  <a:cs typeface="Arial" charset="0"/>
                </a:rPr>
                <a:t>Приборы:</a:t>
              </a:r>
              <a:r>
                <a:rPr lang="ru-RU" sz="2200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 </a:t>
              </a:r>
              <a:r>
                <a:rPr lang="ru-RU" sz="2000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Лампы </a:t>
              </a:r>
              <a:r>
                <a:rPr lang="ru-RU" sz="2000" dirty="0" err="1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ИК-лучей</a:t>
              </a:r>
              <a:endParaRPr lang="ru-RU" sz="2000" dirty="0">
                <a:solidFill>
                  <a:srgbClr val="000000"/>
                </a:solidFill>
                <a:latin typeface="Arial" charset="0"/>
              </a:endParaRPr>
            </a:p>
            <a:p>
              <a:pPr>
                <a:defRPr/>
              </a:pPr>
              <a:r>
                <a:rPr lang="ru-RU" sz="2000" dirty="0">
                  <a:solidFill>
                    <a:srgbClr val="000000"/>
                  </a:solidFill>
                  <a:latin typeface="Arial" charset="0"/>
                </a:rPr>
                <a:t>                   </a:t>
              </a:r>
              <a:r>
                <a:rPr lang="ru-RU" sz="2000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 – </a:t>
              </a:r>
              <a:r>
                <a:rPr lang="ru-RU" sz="2000" dirty="0" err="1">
                  <a:solidFill>
                    <a:srgbClr val="000000"/>
                  </a:solidFill>
                  <a:latin typeface="Arial" charset="0"/>
                  <a:cs typeface="Arial" charset="0"/>
                </a:rPr>
                <a:t>Инфраруж</a:t>
              </a:r>
              <a:r>
                <a:rPr lang="ru-RU" sz="2000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, «Лик – 5м»;</a:t>
              </a:r>
            </a:p>
            <a:p>
              <a:pPr>
                <a:defRPr/>
              </a:pPr>
              <a:r>
                <a:rPr lang="ru-RU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Сочетанное действие теплового и видимого  </a:t>
              </a:r>
            </a:p>
            <a:p>
              <a:pPr>
                <a:defRPr/>
              </a:pPr>
              <a:r>
                <a:rPr lang="ru-RU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излучения – лампа «Соллюкс» стационарная;</a:t>
              </a:r>
            </a:p>
            <a:p>
              <a:pPr>
                <a:defRPr/>
              </a:pPr>
              <a:r>
                <a:rPr lang="ru-RU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ручной рефлектор с синей лампой.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71538" y="214290"/>
            <a:ext cx="7000924" cy="43088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Средневолновая область ИК – излучения.</a:t>
            </a:r>
          </a:p>
        </p:txBody>
      </p:sp>
      <p:pic>
        <p:nvPicPr>
          <p:cNvPr id="4198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3124200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Прямоугольник 4"/>
          <p:cNvSpPr>
            <a:spLocks noChangeArrowheads="1"/>
          </p:cNvSpPr>
          <p:nvPr/>
        </p:nvSpPr>
        <p:spPr bwMode="auto">
          <a:xfrm>
            <a:off x="5562600" y="5867400"/>
            <a:ext cx="3124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Инфракрасный облучатель «Соллюкс»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ChangeArrowheads="1"/>
          </p:cNvSpPr>
          <p:nvPr/>
        </p:nvSpPr>
        <p:spPr bwMode="auto">
          <a:xfrm>
            <a:off x="214282" y="671691"/>
            <a:ext cx="8429684" cy="618630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indent="539750" algn="just" eaLnBrk="0" hangingPunct="0">
              <a:defRPr/>
            </a:pPr>
            <a:r>
              <a:rPr lang="ru-RU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Рефлектор состоит из зеркального металлического плафона , соединенного кронштейном с цельной металлической рукояткой. </a:t>
            </a:r>
            <a:endParaRPr lang="en-US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indent="539750" algn="just" eaLnBrk="0" hangingPunct="0">
              <a:defRPr/>
            </a:pPr>
            <a:r>
              <a:rPr lang="en-US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                                         </a:t>
            </a:r>
            <a:r>
              <a:rPr lang="ru-RU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Внутри зеркального плафона находится </a:t>
            </a:r>
            <a:endParaRPr lang="en-US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indent="539750" algn="just" eaLnBrk="0" hangingPunct="0">
              <a:defRPr/>
            </a:pPr>
            <a:r>
              <a:rPr lang="en-US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                                         </a:t>
            </a:r>
            <a:r>
              <a:rPr lang="ru-RU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лампа накаливания мощностью 60 Вт со </a:t>
            </a:r>
            <a:endParaRPr lang="en-US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indent="539750" algn="just" eaLnBrk="0" hangingPunct="0">
              <a:defRPr/>
            </a:pPr>
            <a:r>
              <a:rPr lang="en-US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                                         </a:t>
            </a:r>
            <a:r>
              <a:rPr lang="ru-RU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стеклянной колбой синего цвета, которая и </a:t>
            </a:r>
            <a:endParaRPr lang="en-US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indent="539750" algn="just" eaLnBrk="0" hangingPunct="0">
              <a:defRPr/>
            </a:pPr>
            <a:r>
              <a:rPr lang="en-US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                                         </a:t>
            </a:r>
            <a:r>
              <a:rPr lang="ru-RU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является источником инфракрасных и </a:t>
            </a:r>
            <a:endParaRPr lang="en-US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indent="539750" algn="just" eaLnBrk="0" hangingPunct="0">
              <a:defRPr/>
            </a:pPr>
            <a:r>
              <a:rPr lang="en-US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                                         </a:t>
            </a:r>
            <a:r>
              <a:rPr lang="ru-RU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видимых лучей. </a:t>
            </a:r>
            <a:endParaRPr lang="en-US" b="1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indent="539750" algn="just" eaLnBrk="0" hangingPunct="0">
              <a:defRPr/>
            </a:pPr>
            <a:r>
              <a:rPr lang="en-US" b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                                         </a:t>
            </a:r>
            <a:r>
              <a:rPr lang="ru-RU" b="1" u="sng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Лечебные эффекты инфракрасного </a:t>
            </a:r>
            <a:endParaRPr lang="en-US" b="1" u="sng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indent="539750" eaLnBrk="0" hangingPunct="0">
              <a:defRPr/>
            </a:pPr>
            <a:r>
              <a:rPr lang="en-US" b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                                        </a:t>
            </a:r>
            <a:r>
              <a:rPr lang="en-US" b="1" u="sng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ru-RU" b="1" u="sng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облучени</a:t>
            </a:r>
            <a:r>
              <a:rPr lang="ru-RU" b="1" u="sng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я  </a:t>
            </a:r>
          </a:p>
          <a:p>
            <a:pPr indent="539750" eaLnBrk="0" hangingPunct="0">
              <a:defRPr/>
            </a:pPr>
            <a:r>
              <a:rPr lang="ru-RU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                                         </a:t>
            </a:r>
            <a:r>
              <a:rPr lang="ru-RU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Противовоспалительный (противоотечный,      </a:t>
            </a:r>
          </a:p>
          <a:p>
            <a:pPr indent="539750" eaLnBrk="0" hangingPunct="0">
              <a:defRPr/>
            </a:pPr>
            <a:r>
              <a:rPr lang="ru-RU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                                         </a:t>
            </a:r>
            <a:r>
              <a:rPr lang="ru-RU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ренгенеративно-пролиферативный), </a:t>
            </a:r>
          </a:p>
          <a:p>
            <a:pPr indent="539750" eaLnBrk="0" hangingPunct="0">
              <a:defRPr/>
            </a:pPr>
            <a:r>
              <a:rPr lang="ru-RU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                                         </a:t>
            </a:r>
            <a:r>
              <a:rPr lang="ru-RU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трофический, местный анальгетический,  </a:t>
            </a:r>
          </a:p>
          <a:p>
            <a:pPr indent="539750" eaLnBrk="0" hangingPunct="0">
              <a:defRPr/>
            </a:pPr>
            <a:r>
              <a:rPr lang="ru-RU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                                         </a:t>
            </a:r>
            <a:r>
              <a:rPr lang="ru-RU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вазоактивный.</a:t>
            </a:r>
          </a:p>
          <a:p>
            <a:pPr indent="539750" eaLnBrk="0" hangingPunct="0">
              <a:defRPr/>
            </a:pPr>
            <a:endParaRPr lang="ru-RU">
              <a:solidFill>
                <a:schemeClr val="tx1"/>
              </a:solidFill>
              <a:latin typeface="Arial" charset="0"/>
            </a:endParaRPr>
          </a:p>
          <a:p>
            <a:pPr indent="539750" algn="just" eaLnBrk="0" hangingPunct="0">
              <a:defRPr/>
            </a:pPr>
            <a:endParaRPr lang="ru-RU" b="1" u="sng">
              <a:solidFill>
                <a:schemeClr val="tx1"/>
              </a:solidFill>
              <a:latin typeface="Arial" charset="0"/>
            </a:endParaRPr>
          </a:p>
          <a:p>
            <a:pPr indent="539750" algn="just" eaLnBrk="0" hangingPunct="0">
              <a:defRPr/>
            </a:pPr>
            <a:endParaRPr lang="ru-RU" b="1" u="sng">
              <a:solidFill>
                <a:schemeClr val="tx1"/>
              </a:solidFill>
              <a:latin typeface="Arial" charset="0"/>
            </a:endParaRPr>
          </a:p>
          <a:p>
            <a:pPr indent="539750" algn="just" eaLnBrk="0" hangingPunct="0">
              <a:defRPr/>
            </a:pPr>
            <a:r>
              <a:rPr lang="ru-RU" b="1" u="sng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Показания для инфракрасного облучения</a:t>
            </a:r>
            <a:endParaRPr lang="ru-RU" u="sng">
              <a:solidFill>
                <a:schemeClr val="tx1"/>
              </a:solidFill>
              <a:latin typeface="Arial" charset="0"/>
            </a:endParaRPr>
          </a:p>
          <a:p>
            <a:pPr indent="539750" algn="just" eaLnBrk="0" hangingPunct="0">
              <a:defRPr/>
            </a:pPr>
            <a:r>
              <a:rPr lang="ru-RU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Хронические и подострые негнойные воспалительные заболевания внутренних органов, ожоги и отморожения, вялозаживающие раны, язвы, заболевания периферической нервной системы с болевым синдромом (миозиты, невралгия), последствия травм опорно-двигательного аппарата.</a:t>
            </a:r>
            <a:endParaRPr lang="ru-RU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717" y="1499857"/>
            <a:ext cx="2782146" cy="3750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014" name="Прямоугольник 3"/>
          <p:cNvSpPr>
            <a:spLocks noChangeArrowheads="1"/>
          </p:cNvSpPr>
          <p:nvPr/>
        </p:nvSpPr>
        <p:spPr bwMode="auto">
          <a:xfrm>
            <a:off x="214313" y="214313"/>
            <a:ext cx="8429625" cy="430212"/>
          </a:xfrm>
          <a:prstGeom prst="rect">
            <a:avLst/>
          </a:prstGeom>
          <a:solidFill>
            <a:srgbClr val="92D05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/>
              <a:t>Рефлектор "Ясное солнышко" "АРМЕД" (синяя лампа)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57073" y="4553763"/>
            <a:ext cx="5131330" cy="615554"/>
          </a:xfrm>
          <a:prstGeom prst="rect">
            <a:avLst/>
          </a:prstGeom>
          <a:ln>
            <a:solidFill>
              <a:srgbClr val="0000CC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400" b="1" u="sng">
                <a:solidFill>
                  <a:srgbClr val="C00000"/>
                </a:solidFill>
                <a:latin typeface="Arial" charset="0"/>
                <a:cs typeface="Arial" charset="0"/>
              </a:rPr>
              <a:t>Методика</a:t>
            </a:r>
            <a:r>
              <a:rPr lang="ru-RU" sz="1400">
                <a:solidFill>
                  <a:srgbClr val="000000"/>
                </a:solidFill>
                <a:latin typeface="Arial" charset="0"/>
                <a:cs typeface="Arial" charset="0"/>
              </a:rPr>
              <a:t>: ИК и Вид – 15</a:t>
            </a:r>
            <a:r>
              <a:rPr lang="ru-RU" sz="1400">
                <a:solidFill>
                  <a:srgbClr val="000000"/>
                </a:solidFill>
                <a:latin typeface="Arial" charset="0"/>
              </a:rPr>
              <a:t> </a:t>
            </a:r>
            <a:r>
              <a:rPr lang="ru-RU" sz="1400">
                <a:solidFill>
                  <a:srgbClr val="000000"/>
                </a:solidFill>
                <a:latin typeface="Arial" charset="0"/>
                <a:cs typeface="Arial" charset="0"/>
              </a:rPr>
              <a:t>-</a:t>
            </a:r>
            <a:r>
              <a:rPr lang="ru-RU" sz="1400">
                <a:solidFill>
                  <a:srgbClr val="000000"/>
                </a:solidFill>
                <a:latin typeface="Arial" charset="0"/>
              </a:rPr>
              <a:t> </a:t>
            </a:r>
            <a:r>
              <a:rPr lang="ru-RU" sz="1400">
                <a:solidFill>
                  <a:srgbClr val="000000"/>
                </a:solidFill>
                <a:latin typeface="Arial" charset="0"/>
                <a:cs typeface="Arial" charset="0"/>
              </a:rPr>
              <a:t>40</a:t>
            </a:r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’ </a:t>
            </a:r>
            <a:r>
              <a:rPr lang="ru-RU" sz="1400">
                <a:solidFill>
                  <a:srgbClr val="000000"/>
                </a:solidFill>
                <a:latin typeface="Arial" charset="0"/>
                <a:cs typeface="Arial" charset="0"/>
              </a:rPr>
              <a:t>ежедневно или через день. </a:t>
            </a:r>
          </a:p>
          <a:p>
            <a:pPr>
              <a:defRPr/>
            </a:pPr>
            <a:r>
              <a:rPr lang="ru-RU" sz="1400">
                <a:solidFill>
                  <a:srgbClr val="000000"/>
                </a:solidFill>
                <a:latin typeface="Arial" charset="0"/>
                <a:cs typeface="Arial" charset="0"/>
              </a:rPr>
              <a:t>                    Курс – 20-25 процедур.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357166"/>
            <a:ext cx="7572428" cy="1785104"/>
          </a:xfrm>
          <a:prstGeom prst="rect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200">
                <a:solidFill>
                  <a:srgbClr val="000000"/>
                </a:solidFill>
                <a:latin typeface="Arial" charset="0"/>
                <a:cs typeface="Arial" charset="0"/>
              </a:rPr>
              <a:t>Часть инфракрасного излучения с максимумом на длине волны около </a:t>
            </a:r>
            <a:r>
              <a:rPr lang="ru-RU" sz="2200" b="1">
                <a:solidFill>
                  <a:srgbClr val="0000CC"/>
                </a:solidFill>
                <a:latin typeface="Arial" charset="0"/>
                <a:cs typeface="Arial" charset="0"/>
              </a:rPr>
              <a:t>10 мкм</a:t>
            </a:r>
            <a:r>
              <a:rPr lang="ru-RU" sz="220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ru-RU" sz="2200" u="sng">
                <a:solidFill>
                  <a:srgbClr val="000000"/>
                </a:solidFill>
                <a:latin typeface="Arial" charset="0"/>
                <a:cs typeface="Arial" charset="0"/>
              </a:rPr>
              <a:t>соответствует излучению самого человеческого тела.</a:t>
            </a:r>
            <a:r>
              <a:rPr lang="ru-RU" sz="2200">
                <a:solidFill>
                  <a:srgbClr val="000000"/>
                </a:solidFill>
                <a:latin typeface="Arial" charset="0"/>
                <a:cs typeface="Arial" charset="0"/>
              </a:rPr>
              <a:t> Поэтому любое внешнее излучение с такими длинами волн наш организм воспринимает как «</a:t>
            </a:r>
            <a:r>
              <a:rPr lang="ru-RU" sz="2200">
                <a:solidFill>
                  <a:srgbClr val="0000CC"/>
                </a:solidFill>
                <a:latin typeface="Arial" charset="0"/>
                <a:cs typeface="Arial" charset="0"/>
              </a:rPr>
              <a:t>своё</a:t>
            </a:r>
            <a:r>
              <a:rPr lang="ru-RU" sz="2200">
                <a:solidFill>
                  <a:srgbClr val="000000"/>
                </a:solidFill>
                <a:latin typeface="Arial" charset="0"/>
                <a:cs typeface="Arial" charset="0"/>
              </a:rPr>
              <a:t>».</a:t>
            </a:r>
          </a:p>
        </p:txBody>
      </p:sp>
      <p:sp>
        <p:nvSpPr>
          <p:cNvPr id="5" name="Солнце 4"/>
          <p:cNvSpPr/>
          <p:nvPr/>
        </p:nvSpPr>
        <p:spPr>
          <a:xfrm>
            <a:off x="357158" y="928670"/>
            <a:ext cx="500066" cy="428628"/>
          </a:xfrm>
          <a:prstGeom prst="sun">
            <a:avLst/>
          </a:prstGeom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00125" y="2428875"/>
            <a:ext cx="7572375" cy="4140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200"/>
              <a:t>Воздействуя на организм человека в длинноволновой части инфракрасного диапазона, можно получить явление, называемое «</a:t>
            </a:r>
            <a:r>
              <a:rPr lang="ru-RU" sz="2200">
                <a:solidFill>
                  <a:srgbClr val="D60093"/>
                </a:solidFill>
              </a:rPr>
              <a:t>резонансным поглощением</a:t>
            </a:r>
            <a:r>
              <a:rPr lang="ru-RU" sz="2200"/>
              <a:t>», при котором внешняя энергия будет активно поглощаться организмом, вызывая при этом </a:t>
            </a:r>
            <a:r>
              <a:rPr lang="ru-RU" sz="2200" u="sng"/>
              <a:t>улучшение микроциркуляции крови и повышая скорость окислительно-восстановительных процессов</a:t>
            </a:r>
            <a:r>
              <a:rPr lang="ru-RU" sz="2200"/>
              <a:t>, что субъективно ощущается как улучшение самочувствия, снятия чувства усталости и стресса.</a:t>
            </a:r>
          </a:p>
          <a:p>
            <a:pPr>
              <a:defRPr/>
            </a:pPr>
            <a:r>
              <a:rPr lang="ru-RU" sz="2200"/>
              <a:t> </a:t>
            </a:r>
            <a:r>
              <a:rPr lang="ru-RU" sz="2200" i="1"/>
              <a:t>Дальнее инфракрасное излучение проникает в организм до 4-5 см, вызывая его максимальный прогрев.</a:t>
            </a:r>
          </a:p>
        </p:txBody>
      </p:sp>
      <p:sp>
        <p:nvSpPr>
          <p:cNvPr id="7" name="Солнце 6"/>
          <p:cNvSpPr/>
          <p:nvPr/>
        </p:nvSpPr>
        <p:spPr>
          <a:xfrm>
            <a:off x="357158" y="3857628"/>
            <a:ext cx="500066" cy="428628"/>
          </a:xfrm>
          <a:prstGeom prst="sun">
            <a:avLst/>
          </a:prstGeom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Прямоугольник 2"/>
          <p:cNvSpPr>
            <a:spLocks noChangeArrowheads="1"/>
          </p:cNvSpPr>
          <p:nvPr/>
        </p:nvSpPr>
        <p:spPr bwMode="auto">
          <a:xfrm>
            <a:off x="214313" y="214313"/>
            <a:ext cx="8286750" cy="769937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/>
              <a:t>Самый известный на Руси искусственный источник длинноволновых ИК - лучей - это русская печь.</a:t>
            </a:r>
          </a:p>
        </p:txBody>
      </p:sp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000125"/>
            <a:ext cx="43402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3" descr="C:\Users\админ\Desktop\Новая папка (3)\11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0" y="1000125"/>
            <a:ext cx="4786313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857356" y="3929066"/>
            <a:ext cx="6215106" cy="257176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1)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Очищение организма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>2)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Омоложение кожи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>3)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Повышение иммунитета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>4)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Улучшение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микроциркуляции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крови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>5)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Благоприятное психологическое воздействие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>6)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Улучшение кровообращения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>7)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Тренировка функциональных систем организма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>8)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Восстановление организма</a:t>
            </a:r>
          </a:p>
        </p:txBody>
      </p:sp>
      <p:sp>
        <p:nvSpPr>
          <p:cNvPr id="45064" name="Прямоугольник 6"/>
          <p:cNvSpPr>
            <a:spLocks noChangeArrowheads="1"/>
          </p:cNvSpPr>
          <p:nvPr/>
        </p:nvSpPr>
        <p:spPr bwMode="auto">
          <a:xfrm>
            <a:off x="357188" y="3500438"/>
            <a:ext cx="2597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Инфракрасная сауна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107" name="Прямоугольник 4"/>
          <p:cNvSpPr>
            <a:spLocks noChangeArrowheads="1"/>
          </p:cNvSpPr>
          <p:nvPr/>
        </p:nvSpPr>
        <p:spPr bwMode="auto">
          <a:xfrm>
            <a:off x="214313" y="1857375"/>
            <a:ext cx="8143875" cy="1776413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i="1"/>
              <a:t>Понятие об ультрафиолетовых лучах впервые встречается у индийского философа 13-го века Shri Madhvacharya. Атмосфера описанной им местности содержала фиолетовые лучи, которые невозможно увидеть обычным глазом.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85875" y="214313"/>
            <a:ext cx="6307138" cy="584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u="sng" dirty="0">
                <a:solidFill>
                  <a:srgbClr val="C00000"/>
                </a:solidFill>
              </a:rPr>
              <a:t>Ультрафиолетовое излучение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785794"/>
            <a:ext cx="8143932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электромагнитное излучение, занимающее диапазон между фиолетовым концом видимого излучения и рентгеновским излучением (380 — 10 нм ).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3643315"/>
            <a:ext cx="6215106" cy="193899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i="1" dirty="0">
                <a:latin typeface="Arial" pitchFamily="34" charset="0"/>
                <a:cs typeface="Arial" pitchFamily="34" charset="0"/>
              </a:rPr>
              <a:t>Вскоре после того, как было обнаружено инфракрасное излучение, </a:t>
            </a:r>
            <a:r>
              <a:rPr lang="ru-RU" sz="2000" i="1" dirty="0" err="1">
                <a:latin typeface="Arial" pitchFamily="34" charset="0"/>
                <a:cs typeface="Arial" pitchFamily="34" charset="0"/>
              </a:rPr>
              <a:t>Риттер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 начал поиски излучения и в противоположном конце спектра, с длиной волны короче, чем у фиолетового цвета. В 1801 году он обнаружил </a:t>
            </a:r>
          </a:p>
          <a:p>
            <a:pPr algn="ctr">
              <a:defRPr/>
            </a:pPr>
            <a:r>
              <a:rPr lang="ru-RU" sz="2000" i="1" dirty="0">
                <a:latin typeface="Arial" pitchFamily="34" charset="0"/>
                <a:cs typeface="Arial" pitchFamily="34" charset="0"/>
              </a:rPr>
              <a:t>УФ – излучение.</a:t>
            </a:r>
          </a:p>
        </p:txBody>
      </p:sp>
      <p:pic>
        <p:nvPicPr>
          <p:cNvPr id="4711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3643313"/>
            <a:ext cx="1928812" cy="2462212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47116" name="Rectangle 11"/>
          <p:cNvSpPr>
            <a:spLocks noChangeArrowheads="1"/>
          </p:cNvSpPr>
          <p:nvPr/>
        </p:nvSpPr>
        <p:spPr bwMode="auto">
          <a:xfrm>
            <a:off x="214313" y="5578475"/>
            <a:ext cx="81438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000" b="1">
                <a:solidFill>
                  <a:schemeClr val="bg1"/>
                </a:solidFill>
                <a:cs typeface="Times New Roman" pitchFamily="18" charset="0"/>
              </a:rPr>
              <a:t>                                 Иога́нн Вильге́льм Ри́ттер (1776 —1810) —          </a:t>
            </a:r>
          </a:p>
          <a:p>
            <a:pPr eaLnBrk="0" hangingPunct="0"/>
            <a:r>
              <a:rPr lang="ru-RU" sz="2000" b="1">
                <a:solidFill>
                  <a:schemeClr val="bg1"/>
                </a:solidFill>
                <a:cs typeface="Times New Roman" pitchFamily="18" charset="0"/>
              </a:rPr>
              <a:t>                                 немецкий химик,физик, философ-романтик.</a:t>
            </a:r>
            <a:endParaRPr lang="ru-RU" sz="2000" b="1">
              <a:solidFill>
                <a:schemeClr val="bg1"/>
              </a:solidFill>
            </a:endParaRPr>
          </a:p>
          <a:p>
            <a:pPr eaLnBrk="0" hangingPunct="0"/>
            <a:r>
              <a:rPr lang="ru-RU" sz="2000" b="1">
                <a:solidFill>
                  <a:schemeClr val="bg1"/>
                </a:solidFill>
                <a:cs typeface="Times New Roman" pitchFamily="18" charset="0"/>
              </a:rPr>
              <a:t>Сделал ряд важнейших открытий в области электрохимии и УФ - излучения</a:t>
            </a:r>
            <a:r>
              <a:rPr lang="ru-RU" sz="2000" b="1">
                <a:solidFill>
                  <a:schemeClr val="bg1"/>
                </a:solidFill>
              </a:rPr>
              <a:t> 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38" y="214313"/>
            <a:ext cx="6837362" cy="5238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u="sng" dirty="0">
                <a:solidFill>
                  <a:srgbClr val="C00000"/>
                </a:solidFill>
              </a:rPr>
              <a:t>Виды ультрафиолетового излучения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708025"/>
          <a:ext cx="8858313" cy="6149834"/>
        </p:xfrm>
        <a:graphic>
          <a:graphicData uri="http://schemas.openxmlformats.org/drawingml/2006/table">
            <a:tbl>
              <a:tblPr/>
              <a:tblGrid>
                <a:gridCol w="22718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954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954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954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143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Наименование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Аббревиатура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Длина волны в нанометрах</a:t>
                      </a:r>
                      <a:endParaRPr lang="ru-RU" sz="2000" u="none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Количество </a:t>
                      </a:r>
                      <a:r>
                        <a:rPr lang="ru-RU" sz="2000" b="1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энергии на фотон</a:t>
                      </a:r>
                      <a:endParaRPr lang="ru-RU" sz="2000" u="none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92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Ближний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NUV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400 нм — 300 нм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3.10 — 4.13 эВ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92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Средний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MUV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300 нм — 200 нм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4.13 — 6.20 эВ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92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Дальний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FUV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 нм — 122 нм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6.20 — 10.2 эВ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492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Экстремальный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EUV, XUV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121 нм — 10 нм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10.2 — 124 эВ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92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Вакуумный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VUV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 нм — 10 нм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6.20 — 124 эВ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981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Ультрафиолет А, длинноволновой диапазон, </a:t>
                      </a:r>
                      <a:r>
                        <a:rPr lang="ru-RU" sz="2000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Чёрный свет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UVA (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ДУФ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400 нм — 315 нм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3.10 — 3.94 эВ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656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Ультрафиолет B (средний диапазон)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UVB (</a:t>
                      </a:r>
                      <a:r>
                        <a:rPr lang="ru-RU" sz="2000" b="1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СУФ</a:t>
                      </a: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315 нм — 280 нм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3.94 — 4.43 эВ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98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Ультрафиолет С, коротковолновой, 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гермицидный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диапазон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UVC (</a:t>
                      </a:r>
                      <a:r>
                        <a:rPr lang="ru-RU" sz="2000" b="1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КУФ</a:t>
                      </a: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280 нм — 100 нм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4.43 — 12.4 эВ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214422"/>
            <a:ext cx="914400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225689"/>
            <a:ext cx="8715404" cy="5632311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Основной источник </a:t>
            </a:r>
            <a:r>
              <a:rPr lang="ru-RU" sz="2000" b="1" dirty="0" err="1">
                <a:solidFill>
                  <a:schemeClr val="tx1"/>
                </a:solidFill>
              </a:rPr>
              <a:t>ультрафиолетов</a:t>
            </a:r>
            <a:endParaRPr lang="ru-RU" sz="2000" b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ого излучения на Земле — Солнце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 (9% его излучения приходится на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 УФ область).</a:t>
            </a:r>
          </a:p>
          <a:p>
            <a:pPr>
              <a:defRPr/>
            </a:pPr>
            <a:endParaRPr lang="ru-RU" sz="2000" b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Соотношение интенсивности 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излучения ДУФ и СУФ, общее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 количество ультрафиолетовых 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лучей, достигающих поверхности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 Земли, зависит от следующих </a:t>
            </a:r>
          </a:p>
          <a:p>
            <a:pPr>
              <a:defRPr/>
            </a:pPr>
            <a:r>
              <a:rPr lang="ru-RU" sz="2000" b="1" i="1" u="sng" dirty="0">
                <a:solidFill>
                  <a:schemeClr val="tx1"/>
                </a:solidFill>
              </a:rPr>
              <a:t>факторов</a:t>
            </a:r>
            <a:r>
              <a:rPr lang="ru-RU" sz="2000" b="1" dirty="0">
                <a:solidFill>
                  <a:schemeClr val="tx1"/>
                </a:solidFill>
              </a:rPr>
              <a:t>: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-от концентрации атмосферного озона 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над земной поверхностью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-от высоты Солнца над горизонтом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-от высоты над уровнем моря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-от атмосферного рассеивания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-от состояния облачного покрова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-от степени отражения </a:t>
            </a:r>
            <a:r>
              <a:rPr lang="ru-RU" sz="2000" b="1" dirty="0" err="1">
                <a:solidFill>
                  <a:schemeClr val="tx1"/>
                </a:solidFill>
              </a:rPr>
              <a:t>УФ-лучей</a:t>
            </a:r>
            <a:r>
              <a:rPr lang="ru-RU" sz="2000" b="1" dirty="0">
                <a:solidFill>
                  <a:schemeClr val="tx1"/>
                </a:solidFill>
              </a:rPr>
              <a:t> от поверхности (воды, почвы)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8715404" cy="12003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Ближний ультрафиолетовый диапазон часто называют «чёрным светом», так как он не распознаётся человеческим глазом, но при отражении  от некоторых материалов спектр переходит в область фиолетового видимого излучения.</a:t>
            </a:r>
          </a:p>
        </p:txBody>
      </p:sp>
      <p:pic>
        <p:nvPicPr>
          <p:cNvPr id="49156" name="Picture 2" descr="F:\Медицинская и биологическая физика курс лекций с задачами Федорова Фаустов\Презентации Галина Вячеславовна\3 Тепл. излю\1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1214438"/>
            <a:ext cx="3071813" cy="31718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9157" name="Picture 4" descr="Картинка 2 из 39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4929188"/>
            <a:ext cx="1428750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2" descr="Картинка 13 из 64000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88" y="4572000"/>
            <a:ext cx="1928812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Картинка 74 из 52917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lum bright="34000"/>
          </a:blip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Прямоугольник 2"/>
          <p:cNvSpPr>
            <a:spLocks noChangeArrowheads="1"/>
          </p:cNvSpPr>
          <p:nvPr/>
        </p:nvSpPr>
        <p:spPr bwMode="auto">
          <a:xfrm>
            <a:off x="214313" y="2214563"/>
            <a:ext cx="8429625" cy="457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CC"/>
                </a:solidFill>
              </a:rPr>
              <a:t>Положительные эффекты действия УФ</a:t>
            </a:r>
          </a:p>
          <a:p>
            <a:r>
              <a:rPr lang="ru-RU" sz="2000" b="1">
                <a:solidFill>
                  <a:srgbClr val="0000CC"/>
                </a:solidFill>
              </a:rPr>
              <a:t> (диапазоны ДУФ и СУФ) </a:t>
            </a:r>
          </a:p>
          <a:p>
            <a:pPr>
              <a:buFont typeface="Symbol" pitchFamily="18" charset="2"/>
              <a:buChar char="·"/>
            </a:pPr>
            <a:r>
              <a:rPr lang="ru-RU" b="1"/>
              <a:t>повышает тонус симпатико-адреналиновой </a:t>
            </a:r>
          </a:p>
          <a:p>
            <a:pPr>
              <a:buFont typeface="Symbol" pitchFamily="18" charset="2"/>
              <a:buNone/>
            </a:pPr>
            <a:r>
              <a:rPr lang="ru-RU" b="1"/>
              <a:t>  системы, </a:t>
            </a:r>
          </a:p>
          <a:p>
            <a:r>
              <a:rPr lang="ru-RU" b="1">
                <a:sym typeface="Symbol" pitchFamily="18" charset="2"/>
              </a:rPr>
              <a:t></a:t>
            </a:r>
            <a:r>
              <a:rPr lang="ru-RU" b="1"/>
              <a:t> активирует защитные механизмы,</a:t>
            </a:r>
          </a:p>
          <a:p>
            <a:r>
              <a:rPr lang="ru-RU" b="1">
                <a:sym typeface="Symbol" pitchFamily="18" charset="2"/>
              </a:rPr>
              <a:t></a:t>
            </a:r>
            <a:r>
              <a:rPr lang="ru-RU" b="1"/>
              <a:t>  повышает уровень неспецифического иммунитета,</a:t>
            </a:r>
          </a:p>
          <a:p>
            <a:r>
              <a:rPr lang="ru-RU" b="1">
                <a:sym typeface="Symbol" pitchFamily="18" charset="2"/>
              </a:rPr>
              <a:t></a:t>
            </a:r>
            <a:r>
              <a:rPr lang="ru-RU" b="1"/>
              <a:t>  увеличивает секрецию ряда гормонов,</a:t>
            </a:r>
          </a:p>
          <a:p>
            <a:r>
              <a:rPr lang="ru-RU" b="1">
                <a:sym typeface="Symbol" pitchFamily="18" charset="2"/>
              </a:rPr>
              <a:t></a:t>
            </a:r>
            <a:r>
              <a:rPr lang="ru-RU" b="1"/>
              <a:t>  образуются гистамин и подобные ему вещества, которые обладают  сосудорасширяющим действием, повышают проницаемость кожных сосудов,</a:t>
            </a:r>
          </a:p>
          <a:p>
            <a:r>
              <a:rPr lang="ru-RU" b="1">
                <a:sym typeface="Symbol" pitchFamily="18" charset="2"/>
              </a:rPr>
              <a:t></a:t>
            </a:r>
            <a:r>
              <a:rPr lang="ru-RU" b="1"/>
              <a:t> изменяется углеводный и белковый обмен веществ в организме,</a:t>
            </a:r>
          </a:p>
          <a:p>
            <a:r>
              <a:rPr lang="ru-RU" b="1">
                <a:sym typeface="Symbol" pitchFamily="18" charset="2"/>
              </a:rPr>
              <a:t></a:t>
            </a:r>
            <a:r>
              <a:rPr lang="ru-RU" b="1"/>
              <a:t>  изменяет легочную вентиляцию — частоту и ритм дыхания;</a:t>
            </a:r>
          </a:p>
          <a:p>
            <a:r>
              <a:rPr lang="ru-RU" b="1">
                <a:sym typeface="Symbol" pitchFamily="18" charset="2"/>
              </a:rPr>
              <a:t></a:t>
            </a:r>
            <a:r>
              <a:rPr lang="ru-RU" b="1"/>
              <a:t>  повышается газообмен, потребление кислорода, активизируется деятельность эндокринной системы,</a:t>
            </a:r>
          </a:p>
          <a:p>
            <a:r>
              <a:rPr lang="ru-RU" b="1">
                <a:sym typeface="Symbol" pitchFamily="18" charset="2"/>
              </a:rPr>
              <a:t></a:t>
            </a:r>
            <a:r>
              <a:rPr lang="ru-RU" b="1"/>
              <a:t> образование в организме витамина Д, укрепляющего костно-мышечную систему и обладающего антирахитным действием.</a:t>
            </a:r>
            <a:r>
              <a:rPr lang="ru-RU" sz="2000" b="1"/>
              <a:t> </a:t>
            </a:r>
          </a:p>
        </p:txBody>
      </p:sp>
      <p:sp>
        <p:nvSpPr>
          <p:cNvPr id="4" name="Прямоугольник 2"/>
          <p:cNvSpPr>
            <a:spLocks noChangeArrowheads="1"/>
          </p:cNvSpPr>
          <p:nvPr/>
        </p:nvSpPr>
        <p:spPr bwMode="auto">
          <a:xfrm>
            <a:off x="0" y="0"/>
            <a:ext cx="8786813" cy="2111375"/>
          </a:xfrm>
          <a:prstGeom prst="rect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2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Биологические эффекты ультрафиолетового излучения в трёх спектральных участках существенно различаются:</a:t>
            </a:r>
          </a:p>
          <a:p>
            <a:pPr>
              <a:defRPr/>
            </a:pPr>
            <a:r>
              <a:rPr lang="ru-RU" sz="2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ДУФ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– пигментообразующее действие (лечение псориаза в сочетании с    фотосенсибилизирующими препаратами;</a:t>
            </a:r>
          </a:p>
          <a:p>
            <a:pPr>
              <a:defRPr/>
            </a:pPr>
            <a:r>
              <a:rPr lang="ru-RU" sz="2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СУФ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–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эритемообразующее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и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антирахитическое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действие;</a:t>
            </a:r>
          </a:p>
          <a:p>
            <a:pPr>
              <a:defRPr/>
            </a:pPr>
            <a:r>
              <a:rPr lang="ru-RU" sz="2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КУФ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– бактерицидное действие.</a:t>
            </a:r>
          </a:p>
        </p:txBody>
      </p:sp>
      <p:pic>
        <p:nvPicPr>
          <p:cNvPr id="50181" name="Picture 2" descr="Картинка 30 из 2783"/>
          <p:cNvPicPr>
            <a:picLocks noChangeAspect="1" noChangeArrowheads="1"/>
          </p:cNvPicPr>
          <p:nvPr/>
        </p:nvPicPr>
        <p:blipFill>
          <a:blip r:embed="rId4"/>
          <a:srcRect b="7895"/>
          <a:stretch>
            <a:fillRect/>
          </a:stretch>
        </p:blipFill>
        <p:spPr bwMode="auto">
          <a:xfrm>
            <a:off x="6553200" y="2178050"/>
            <a:ext cx="2209800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914400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9144000" cy="407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0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1000107"/>
            <a:ext cx="8929717" cy="17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47963"/>
            <a:ext cx="9144000" cy="260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857232"/>
            <a:ext cx="892971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914400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Box 3"/>
          <p:cNvSpPr txBox="1">
            <a:spLocks noChangeArrowheads="1"/>
          </p:cNvSpPr>
          <p:nvPr/>
        </p:nvSpPr>
        <p:spPr bwMode="auto">
          <a:xfrm>
            <a:off x="214313" y="4286250"/>
            <a:ext cx="8621712" cy="1766888"/>
          </a:xfrm>
          <a:prstGeom prst="rect">
            <a:avLst/>
          </a:prstGeom>
          <a:gradFill rotWithShape="1">
            <a:gsLst>
              <a:gs pos="0">
                <a:srgbClr val="A0A000"/>
              </a:gs>
              <a:gs pos="50000">
                <a:srgbClr val="E6E600"/>
              </a:gs>
              <a:gs pos="100000">
                <a:srgbClr val="FFFF00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/>
              <a:t>Показания к применению:</a:t>
            </a:r>
          </a:p>
          <a:p>
            <a:pPr>
              <a:buFontTx/>
              <a:buChar char="-"/>
            </a:pPr>
            <a:r>
              <a:rPr lang="ru-RU" sz="2200"/>
              <a:t>пневмонии,бронхиты, бронхиальная астма, ревматоидный артрит, рожистое воспаление кожи, невриты, радикулиты, инфицированные раны, ожоги, закаливание, профилактика рахита.</a:t>
            </a:r>
          </a:p>
        </p:txBody>
      </p:sp>
      <p:sp>
        <p:nvSpPr>
          <p:cNvPr id="51203" name="Rectangle 4"/>
          <p:cNvSpPr>
            <a:spLocks noChangeArrowheads="1"/>
          </p:cNvSpPr>
          <p:nvPr/>
        </p:nvSpPr>
        <p:spPr bwMode="auto">
          <a:xfrm>
            <a:off x="4572000" y="1576388"/>
            <a:ext cx="3643313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200" b="1">
                <a:cs typeface="Times New Roman" pitchFamily="18" charset="0"/>
              </a:rPr>
              <a:t>Ультрафиолетовый облучатель ОУФб-04 "Солнышко"</a:t>
            </a:r>
            <a:endParaRPr lang="ru-RU" sz="2200"/>
          </a:p>
        </p:txBody>
      </p:sp>
      <p:pic>
        <p:nvPicPr>
          <p:cNvPr id="5120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857250"/>
            <a:ext cx="4098925" cy="300037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51205" name="Прямоугольник 5"/>
          <p:cNvSpPr>
            <a:spLocks noChangeArrowheads="1"/>
          </p:cNvSpPr>
          <p:nvPr/>
        </p:nvSpPr>
        <p:spPr bwMode="auto">
          <a:xfrm>
            <a:off x="1785938" y="214313"/>
            <a:ext cx="5500687" cy="46513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/>
              <a:t>Ультрафиолетовые облучатели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3999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9143999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214422"/>
            <a:ext cx="9144000" cy="4857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28938" y="214313"/>
            <a:ext cx="3216275" cy="369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/>
              <a:t>Искусственные источники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5425" y="685780"/>
            <a:ext cx="8643966" cy="11079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УФ источники излучения, как правило, имеют селективный спектр, рассчитанный на достижение максимально возможного эффекта для определенного фотобиологического процесса. </a:t>
            </a:r>
          </a:p>
        </p:txBody>
      </p:sp>
      <p:pic>
        <p:nvPicPr>
          <p:cNvPr id="5223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57375"/>
            <a:ext cx="266700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711436" y="2359013"/>
            <a:ext cx="6072230" cy="175432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dirty="0" err="1">
                <a:latin typeface="Arial" pitchFamily="34" charset="0"/>
                <a:cs typeface="Arial" pitchFamily="34" charset="0"/>
              </a:rPr>
              <a:t>Эритемные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лампы</a:t>
            </a:r>
            <a:r>
              <a:rPr lang="ru-RU" dirty="0">
                <a:latin typeface="Arial" pitchFamily="34" charset="0"/>
                <a:cs typeface="Arial" pitchFamily="34" charset="0"/>
              </a:rPr>
              <a:t> (ЛЭЗО, ЛЭР40) были разработаны в 60-х годах прошлого века для компенсации «УФ недостаточности» естественного излучения, интенсификации процесса фотохимического синтеза витамина D3 в коже человека («антирахитное действие»).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4357694"/>
            <a:ext cx="3071802" cy="23083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Лампа ЛЭ 30 люминесцентная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эритемная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люминисцентная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), ртутная, низкого давления, терапевтическая, медицинская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2237" name="Прямоугольник 8"/>
          <p:cNvSpPr>
            <a:spLocks noChangeArrowheads="1"/>
          </p:cNvSpPr>
          <p:nvPr/>
        </p:nvSpPr>
        <p:spPr bwMode="auto">
          <a:xfrm>
            <a:off x="3505200" y="4572000"/>
            <a:ext cx="54292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Обладая хорошим «антирахитным действием», излучение эритемных ламп с максимумом в диапазоне 305—315 нм оказывает одновременно сильное повреждающее воздействие на коньюктиву (слизистую оболочку глаза).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Капля 6"/>
          <p:cNvSpPr/>
          <p:nvPr/>
        </p:nvSpPr>
        <p:spPr>
          <a:xfrm>
            <a:off x="0" y="0"/>
            <a:ext cx="8858280" cy="6858000"/>
          </a:xfrm>
          <a:prstGeom prst="teardrop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3251" name="Picture 6" descr="Картинка 106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75" y="3048000"/>
            <a:ext cx="21431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285750"/>
            <a:ext cx="8286750" cy="28003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200" dirty="0"/>
              <a:t>«Искусственный солярий», в которых используются УФ - источники, вызывающие достаточно быстрое образование загара. В их спектре  преобладает «мягкое» излучение в зоне УФА.  Доля УФВ строго регламентируется, зависит от вида установок и типа кожи (в Европе различают 4 типа человеческой кожи от «кельтского» до «средиземноморского») и составляет 1-5 % от общего УФ излучения. </a:t>
            </a:r>
          </a:p>
        </p:txBody>
      </p:sp>
      <p:pic>
        <p:nvPicPr>
          <p:cNvPr id="53253" name="Picture 2" descr="Картинка 7 из 6400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" y="3286125"/>
            <a:ext cx="507682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Капля 5"/>
          <p:cNvSpPr/>
          <p:nvPr/>
        </p:nvSpPr>
        <p:spPr>
          <a:xfrm>
            <a:off x="0" y="0"/>
            <a:ext cx="9144000" cy="6858000"/>
          </a:xfrm>
          <a:prstGeom prst="teardrop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785813"/>
            <a:ext cx="4164012" cy="2428875"/>
          </a:xfrm>
          <a:prstGeom prst="rect">
            <a:avLst/>
          </a:prstGeom>
          <a:noFill/>
          <a:ln w="57150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572000" y="1214422"/>
            <a:ext cx="4143404" cy="1446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Кварцевая лампа "Солнышко" ( мини-солярий)</a:t>
            </a:r>
            <a:r>
              <a:rPr lang="ru-RU" sz="2200" b="1" dirty="0">
                <a:latin typeface="Arial" pitchFamily="34" charset="0"/>
                <a:cs typeface="Arial" pitchFamily="34" charset="0"/>
              </a:rPr>
              <a:t>Лампы дают мягкий ультрафиолет, идеальный для загара.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4279" name="Прямоугольник 4"/>
          <p:cNvSpPr>
            <a:spLocks noChangeArrowheads="1"/>
          </p:cNvSpPr>
          <p:nvPr/>
        </p:nvSpPr>
        <p:spPr bwMode="auto">
          <a:xfrm>
            <a:off x="214313" y="3643313"/>
            <a:ext cx="8358187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(предназначен для местного лечения горла, уха, носа от воспалений различного рода. Лампа ДРТ-240 в этом "Солнышке" обладает мощным бактерицидным и вируцидным действием, которое помогает организму быстрее справиться с инфекцией)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285729"/>
            <a:ext cx="9144000" cy="20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09" y="2214554"/>
            <a:ext cx="7715305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3"/>
          <p:cNvSpPr txBox="1">
            <a:spLocks noChangeArrowheads="1"/>
          </p:cNvSpPr>
          <p:nvPr/>
        </p:nvSpPr>
        <p:spPr bwMode="auto">
          <a:xfrm>
            <a:off x="228600" y="152400"/>
            <a:ext cx="86868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b="1" dirty="0" err="1">
                <a:solidFill>
                  <a:srgbClr val="FF0000"/>
                </a:solidFill>
              </a:rPr>
              <a:t>Ла́зер</a:t>
            </a:r>
            <a:r>
              <a:rPr lang="ru-RU" sz="2800" dirty="0"/>
              <a:t> (англ. </a:t>
            </a:r>
            <a:r>
              <a:rPr lang="ru-RU" sz="2800" i="1" dirty="0" err="1"/>
              <a:t>laser</a:t>
            </a:r>
            <a:r>
              <a:rPr lang="ru-RU" sz="2800" dirty="0"/>
              <a:t>, акроним от англ. </a:t>
            </a:r>
            <a:r>
              <a:rPr lang="ru-RU" sz="2800" i="1" dirty="0" err="1"/>
              <a:t>light</a:t>
            </a:r>
            <a:r>
              <a:rPr lang="ru-RU" sz="2800" i="1" dirty="0"/>
              <a:t> </a:t>
            </a:r>
            <a:r>
              <a:rPr lang="ru-RU" sz="2800" i="1" dirty="0" err="1"/>
              <a:t>amplification</a:t>
            </a:r>
            <a:r>
              <a:rPr lang="ru-RU" sz="2800" i="1" dirty="0"/>
              <a:t> </a:t>
            </a:r>
            <a:r>
              <a:rPr lang="ru-RU" sz="2800" i="1" dirty="0" err="1"/>
              <a:t>by</a:t>
            </a:r>
            <a:r>
              <a:rPr lang="ru-RU" sz="2800" i="1" dirty="0"/>
              <a:t> </a:t>
            </a:r>
            <a:r>
              <a:rPr lang="ru-RU" sz="2800" i="1" dirty="0" err="1"/>
              <a:t>stimulated</a:t>
            </a:r>
            <a:r>
              <a:rPr lang="ru-RU" sz="2800" i="1" dirty="0"/>
              <a:t> </a:t>
            </a:r>
            <a:r>
              <a:rPr lang="ru-RU" sz="2800" i="1" dirty="0" err="1"/>
              <a:t>emission</a:t>
            </a:r>
            <a:r>
              <a:rPr lang="ru-RU" sz="2800" i="1" dirty="0"/>
              <a:t> </a:t>
            </a:r>
            <a:r>
              <a:rPr lang="ru-RU" sz="2800" i="1" dirty="0" err="1"/>
              <a:t>of</a:t>
            </a:r>
            <a:r>
              <a:rPr lang="ru-RU" sz="2800" i="1" dirty="0"/>
              <a:t> </a:t>
            </a:r>
            <a:r>
              <a:rPr lang="ru-RU" sz="2800" i="1" dirty="0" err="1"/>
              <a:t>radiation</a:t>
            </a:r>
            <a:r>
              <a:rPr lang="ru-RU" sz="2800" dirty="0"/>
              <a:t> — усиление света посредством вынужденного излучения), </a:t>
            </a:r>
            <a:r>
              <a:rPr lang="ru-RU" sz="2800" b="1" dirty="0">
                <a:solidFill>
                  <a:srgbClr val="FF0000"/>
                </a:solidFill>
              </a:rPr>
              <a:t>оптический квантовый генератор</a:t>
            </a:r>
            <a:r>
              <a:rPr lang="ru-RU" sz="2800" dirty="0"/>
              <a:t> — устройство, преобразующее энергию накачки (световую, электрическую, тепловую, химическую и др.) в энергию когерентного, монохроматического, поляризованного и узконаправленного потока излучения</a:t>
            </a:r>
            <a:r>
              <a:rPr lang="ru-RU" sz="2800" dirty="0" smtClean="0"/>
              <a:t>.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/>
            <a:r>
              <a:rPr lang="ru-RU" sz="2800" dirty="0" smtClean="0">
                <a:latin typeface="Arial" pitchFamily="34" charset="0"/>
                <a:cs typeface="Arial" pitchFamily="34" charset="0"/>
              </a:rPr>
              <a:t> Излучение лазера может быть непрерывным с постоянной мощностью, или импульсным.</a:t>
            </a:r>
            <a:endParaRPr lang="ru-RU" sz="2800" dirty="0"/>
          </a:p>
          <a:p>
            <a:pPr algn="just"/>
            <a:endParaRPr lang="ru-RU" sz="3200" dirty="0"/>
          </a:p>
        </p:txBody>
      </p:sp>
      <p:pic>
        <p:nvPicPr>
          <p:cNvPr id="23554" name="Picture 2" descr="http://im3-tub.yandex.net/i?id=267920079-08-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5181600"/>
            <a:ext cx="2057400" cy="14287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3556" name="Picture 4" descr="http://im5-tub.yandex.net/i?id=41850575-13-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4572008"/>
            <a:ext cx="1905000" cy="14287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3558" name="Picture 6" descr="http://im2-tub.yandex.net/i?id=90945525-15-2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30" y="4714884"/>
            <a:ext cx="1828800" cy="13684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00496" y="4429132"/>
            <a:ext cx="320531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0"/>
            <a:ext cx="9144000" cy="10779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Фундаментальные физические идеи для создания лазеров</a:t>
            </a:r>
          </a:p>
        </p:txBody>
      </p:sp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228600" y="1524000"/>
            <a:ext cx="89154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3600"/>
              <a:t> Вынужденное излучение</a:t>
            </a:r>
          </a:p>
          <a:p>
            <a:pPr>
              <a:buFont typeface="Arial" charset="0"/>
              <a:buChar char="•"/>
            </a:pPr>
            <a:endParaRPr lang="ru-RU" sz="3600"/>
          </a:p>
          <a:p>
            <a:pPr>
              <a:buFont typeface="Arial" charset="0"/>
              <a:buChar char="•"/>
            </a:pPr>
            <a:r>
              <a:rPr lang="ru-RU" sz="3600"/>
              <a:t> Среда с инверсной заселённостью уровней.</a:t>
            </a:r>
          </a:p>
          <a:p>
            <a:pPr>
              <a:buFont typeface="Arial" charset="0"/>
              <a:buChar char="•"/>
            </a:pPr>
            <a:endParaRPr lang="ru-RU" sz="3600"/>
          </a:p>
          <a:p>
            <a:pPr>
              <a:buFont typeface="Arial" charset="0"/>
              <a:buChar char="•"/>
            </a:pPr>
            <a:r>
              <a:rPr lang="ru-RU" sz="3600"/>
              <a:t> Использование положительной обратной связи (оптического резонатора)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0779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/>
              <a:t>Поглощение и излучение электромагнитных квантов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371600"/>
            <a:ext cx="862965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3886200"/>
            <a:ext cx="9144000" cy="18161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Спонтанное излучение – случайно и хаотично по времени, частоте, направлению распространения и поляризации. </a:t>
            </a:r>
          </a:p>
          <a:p>
            <a:pPr>
              <a:defRPr/>
            </a:pP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685800"/>
            <a:ext cx="3619500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Спонтанное излучение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762000"/>
            <a:ext cx="76200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0" y="4919663"/>
            <a:ext cx="9144000" cy="19383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Вынужденное (индуцированное) излучение – возникает при взаимодействии фотона с возбужденным атомом, если энергия фотона равна разности соответствующих уровней энергии атома. Кванты вынужденного излучения имеют одинаковую частоту и поляризацию.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Вынужденное излучение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214290"/>
            <a:ext cx="8358246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200" b="1" dirty="0">
                <a:latin typeface="Arial" pitchFamily="34" charset="0"/>
                <a:cs typeface="Arial" pitchFamily="34" charset="0"/>
              </a:rPr>
              <a:t>Лечебное применение ИК - излучения основано на тепловом действии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1071546"/>
            <a:ext cx="8358246" cy="1446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2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Диапазон ИК - излучения делят на три части:</a:t>
            </a:r>
          </a:p>
          <a:p>
            <a:pPr>
              <a:defRPr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коротковолновая область: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λ 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= 0,74—2,5 мкм;</a:t>
            </a:r>
          </a:p>
          <a:p>
            <a:pPr>
              <a:defRPr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средневолновая область: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λ 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= 2,5—50 мкм;</a:t>
            </a:r>
          </a:p>
          <a:p>
            <a:pPr>
              <a:defRPr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длинноволновая область: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λ 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= 50—2000 мкм;</a:t>
            </a:r>
          </a:p>
        </p:txBody>
      </p:sp>
      <p:sp>
        <p:nvSpPr>
          <p:cNvPr id="39944" name="Прямоугольник 3"/>
          <p:cNvSpPr>
            <a:spLocks noChangeArrowheads="1"/>
          </p:cNvSpPr>
          <p:nvPr/>
        </p:nvSpPr>
        <p:spPr bwMode="auto">
          <a:xfrm>
            <a:off x="214313" y="2500313"/>
            <a:ext cx="8286750" cy="1441450"/>
          </a:xfrm>
          <a:prstGeom prst="rect">
            <a:avLst/>
          </a:prstGeom>
          <a:noFill/>
          <a:ln w="9525">
            <a:solidFill>
              <a:srgbClr val="00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i="1" dirty="0"/>
              <a:t>Последнее время длинноволновую область этого диапазона выделяют в независимый диапазон электромагнитных волн — </a:t>
            </a:r>
            <a:r>
              <a:rPr lang="ru-RU" sz="2200" b="1" i="1" dirty="0" err="1">
                <a:solidFill>
                  <a:srgbClr val="002060"/>
                </a:solidFill>
              </a:rPr>
              <a:t>терагерцовое</a:t>
            </a:r>
            <a:r>
              <a:rPr lang="ru-RU" sz="2200" b="1" i="1" dirty="0">
                <a:solidFill>
                  <a:srgbClr val="002060"/>
                </a:solidFill>
              </a:rPr>
              <a:t> излучение</a:t>
            </a:r>
            <a:r>
              <a:rPr lang="ru-RU" sz="2200" i="1" dirty="0">
                <a:solidFill>
                  <a:srgbClr val="002060"/>
                </a:solidFill>
              </a:rPr>
              <a:t> </a:t>
            </a:r>
            <a:r>
              <a:rPr lang="ru-RU" sz="2200" i="1" dirty="0"/>
              <a:t>(субмиллиметровое излучение).</a:t>
            </a:r>
          </a:p>
        </p:txBody>
      </p:sp>
      <p:sp>
        <p:nvSpPr>
          <p:cNvPr id="39945" name="Rectangle 12"/>
          <p:cNvSpPr>
            <a:spLocks noChangeArrowheads="1"/>
          </p:cNvSpPr>
          <p:nvPr/>
        </p:nvSpPr>
        <p:spPr bwMode="auto">
          <a:xfrm>
            <a:off x="0" y="3962400"/>
            <a:ext cx="5638800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>
                <a:solidFill>
                  <a:srgbClr val="C00000"/>
                </a:solidFill>
              </a:rPr>
              <a:t> </a:t>
            </a:r>
            <a:r>
              <a:rPr lang="ru-RU" sz="2200">
                <a:solidFill>
                  <a:srgbClr val="C00000"/>
                </a:solidFill>
                <a:cs typeface="Arial" charset="0"/>
              </a:rPr>
              <a:t>Наибольший эффект </a:t>
            </a:r>
            <a:r>
              <a:rPr lang="ru-RU" sz="2200">
                <a:solidFill>
                  <a:srgbClr val="000000"/>
                </a:solidFill>
                <a:cs typeface="Arial" charset="0"/>
              </a:rPr>
              <a:t>→ при воздействии </a:t>
            </a:r>
            <a:r>
              <a:rPr lang="ru-RU" sz="2200" b="1">
                <a:solidFill>
                  <a:srgbClr val="009900"/>
                </a:solidFill>
              </a:rPr>
              <a:t> </a:t>
            </a:r>
            <a:r>
              <a:rPr lang="ru-RU" sz="2200" b="1">
                <a:solidFill>
                  <a:srgbClr val="009900"/>
                </a:solidFill>
                <a:cs typeface="Arial" charset="0"/>
              </a:rPr>
              <a:t>коротковолновым излуче</a:t>
            </a:r>
            <a:r>
              <a:rPr lang="ru-RU" sz="2200" b="1">
                <a:solidFill>
                  <a:srgbClr val="009900"/>
                </a:solidFill>
              </a:rPr>
              <a:t>ние</a:t>
            </a:r>
            <a:r>
              <a:rPr lang="ru-RU" sz="2200" b="1">
                <a:solidFill>
                  <a:srgbClr val="009900"/>
                </a:solidFill>
                <a:cs typeface="Arial" charset="0"/>
              </a:rPr>
              <a:t>м</a:t>
            </a:r>
            <a:r>
              <a:rPr lang="ru-RU" sz="2200">
                <a:solidFill>
                  <a:srgbClr val="000000"/>
                </a:solidFill>
                <a:cs typeface="Arial" charset="0"/>
              </a:rPr>
              <a:t>,</a:t>
            </a:r>
            <a:endParaRPr lang="ru-RU" sz="2200">
              <a:solidFill>
                <a:srgbClr val="000000"/>
              </a:solidFill>
            </a:endParaRPr>
          </a:p>
          <a:p>
            <a:r>
              <a:rPr lang="ru-RU" sz="2200">
                <a:solidFill>
                  <a:srgbClr val="000000"/>
                </a:solidFill>
                <a:cs typeface="Arial" charset="0"/>
              </a:rPr>
              <a:t> близким к видимому диапазону.</a:t>
            </a:r>
          </a:p>
        </p:txBody>
      </p:sp>
      <p:pic>
        <p:nvPicPr>
          <p:cNvPr id="39946" name="Picture 2" descr="C:\Users\админ\Desktop\Новая папка (3)\58151556_5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4006850"/>
            <a:ext cx="4038600" cy="28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95408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Активная усиливающая среда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- среда с инверсной заселённостью энергетических уровней: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rot="16200000" flipH="1">
            <a:off x="1658938" y="3979862"/>
            <a:ext cx="5715000" cy="4127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268" name="TextBox 35"/>
          <p:cNvSpPr txBox="1">
            <a:spLocks noChangeArrowheads="1"/>
          </p:cNvSpPr>
          <p:nvPr/>
        </p:nvSpPr>
        <p:spPr bwMode="auto">
          <a:xfrm>
            <a:off x="0" y="5041900"/>
            <a:ext cx="44958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i="1">
                <a:solidFill>
                  <a:srgbClr val="FF0000"/>
                </a:solidFill>
              </a:rPr>
              <a:t>Нормальная </a:t>
            </a:r>
            <a:r>
              <a:rPr lang="ru-RU" sz="2800"/>
              <a:t>заселённость уровней: нижние заняты, верхние свободны</a:t>
            </a:r>
          </a:p>
        </p:txBody>
      </p:sp>
      <p:sp>
        <p:nvSpPr>
          <p:cNvPr id="11269" name="TextBox 36"/>
          <p:cNvSpPr txBox="1">
            <a:spLocks noChangeArrowheads="1"/>
          </p:cNvSpPr>
          <p:nvPr/>
        </p:nvSpPr>
        <p:spPr bwMode="auto">
          <a:xfrm>
            <a:off x="4724400" y="5041900"/>
            <a:ext cx="44196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i="1">
                <a:solidFill>
                  <a:srgbClr val="FF0000"/>
                </a:solidFill>
              </a:rPr>
              <a:t>Инверсная </a:t>
            </a:r>
          </a:p>
          <a:p>
            <a:r>
              <a:rPr lang="ru-RU" sz="2800"/>
              <a:t>заселённость уровней: верхние заняты, нижние свободны</a:t>
            </a:r>
          </a:p>
        </p:txBody>
      </p:sp>
      <p:pic>
        <p:nvPicPr>
          <p:cNvPr id="11270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90600"/>
            <a:ext cx="4495800" cy="419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84700" y="990600"/>
            <a:ext cx="45593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9"/>
          <p:cNvSpPr txBox="1">
            <a:spLocks noChangeArrowheads="1"/>
          </p:cNvSpPr>
          <p:nvPr/>
        </p:nvSpPr>
        <p:spPr bwMode="auto">
          <a:xfrm>
            <a:off x="152400" y="152400"/>
            <a:ext cx="8763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	</a:t>
            </a:r>
            <a:r>
              <a:rPr lang="ru-RU" sz="3600"/>
              <a:t>Процесс перевода среды из нормального состояния в инверсное называется </a:t>
            </a:r>
            <a:r>
              <a:rPr lang="ru-RU" sz="3600" b="1">
                <a:solidFill>
                  <a:srgbClr val="FF0000"/>
                </a:solidFill>
              </a:rPr>
              <a:t>накачкой</a:t>
            </a:r>
            <a:r>
              <a:rPr lang="ru-RU" sz="3600"/>
              <a:t>.</a:t>
            </a:r>
          </a:p>
          <a:p>
            <a:endParaRPr lang="ru-RU" sz="3600"/>
          </a:p>
          <a:p>
            <a:r>
              <a:rPr lang="ru-RU" sz="3600"/>
              <a:t>	</a:t>
            </a:r>
            <a:r>
              <a:rPr lang="ru-RU" sz="3600" u="sng"/>
              <a:t>Основные виды накачки:</a:t>
            </a:r>
          </a:p>
          <a:p>
            <a:endParaRPr lang="ru-RU" sz="3600"/>
          </a:p>
          <a:p>
            <a:pPr>
              <a:buFont typeface="Arial" charset="0"/>
              <a:buChar char="•"/>
            </a:pPr>
            <a:r>
              <a:rPr lang="ru-RU" sz="3600"/>
              <a:t> Оптическая</a:t>
            </a:r>
          </a:p>
          <a:p>
            <a:pPr>
              <a:buFont typeface="Arial" charset="0"/>
              <a:buChar char="•"/>
            </a:pPr>
            <a:r>
              <a:rPr lang="ru-RU" sz="3600"/>
              <a:t> Электрическая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Картинка 16 из 2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685800"/>
            <a:ext cx="7620000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Оптический резонатор</a:t>
            </a:r>
          </a:p>
        </p:txBody>
      </p:sp>
      <p:pic>
        <p:nvPicPr>
          <p:cNvPr id="1433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85800"/>
            <a:ext cx="6267450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6324600" y="4191000"/>
            <a:ext cx="28194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1 – активная среда;</a:t>
            </a:r>
          </a:p>
          <a:p>
            <a:r>
              <a:rPr lang="ru-RU" sz="2000"/>
              <a:t>2 – непрозрачное зеркало;</a:t>
            </a:r>
          </a:p>
          <a:p>
            <a:r>
              <a:rPr lang="ru-RU" sz="2000"/>
              <a:t>3 – полупрозрачное зеркало.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24600" y="914400"/>
            <a:ext cx="2819400" cy="22463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Состоит из двух зеркал, подобранных так, что возникающее излучение многократно усиливается проходя через активную среду.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TextBox 5"/>
          <p:cNvSpPr txBox="1">
            <a:spLocks noChangeArrowheads="1"/>
          </p:cNvSpPr>
          <p:nvPr/>
        </p:nvSpPr>
        <p:spPr bwMode="auto">
          <a:xfrm>
            <a:off x="0" y="3581400"/>
            <a:ext cx="87630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2000"/>
              <a:t>1- газоразрядная трубка, </a:t>
            </a:r>
          </a:p>
          <a:p>
            <a:pPr marL="342900" indent="-342900"/>
            <a:r>
              <a:rPr lang="ru-RU" sz="2000"/>
              <a:t>кварцевая </a:t>
            </a:r>
            <a:r>
              <a:rPr lang="en-US" sz="2000"/>
              <a:t>d</a:t>
            </a:r>
            <a:r>
              <a:rPr lang="ru-RU" sz="2000"/>
              <a:t> </a:t>
            </a:r>
            <a:r>
              <a:rPr lang="en-US" sz="2000"/>
              <a:t>≈</a:t>
            </a:r>
            <a:r>
              <a:rPr lang="ru-RU" sz="2000"/>
              <a:t> </a:t>
            </a:r>
            <a:r>
              <a:rPr lang="en-US" sz="2000"/>
              <a:t>7</a:t>
            </a:r>
            <a:r>
              <a:rPr lang="ru-RU" sz="2000"/>
              <a:t>мм</a:t>
            </a:r>
          </a:p>
          <a:p>
            <a:pPr marL="342900" indent="-342900"/>
            <a:r>
              <a:rPr lang="ru-RU" sz="2000"/>
              <a:t>2- смесь гелия и неона</a:t>
            </a:r>
            <a:r>
              <a:rPr lang="en-US" sz="2000"/>
              <a:t> </a:t>
            </a:r>
            <a:endParaRPr lang="ru-RU" sz="2000"/>
          </a:p>
          <a:p>
            <a:pPr marL="342900" indent="-342900"/>
            <a:r>
              <a:rPr lang="ru-RU" sz="2000"/>
              <a:t>(</a:t>
            </a:r>
            <a:r>
              <a:rPr lang="en-US" sz="2000"/>
              <a:t>He</a:t>
            </a:r>
            <a:r>
              <a:rPr lang="ru-RU" sz="2000"/>
              <a:t> </a:t>
            </a:r>
            <a:r>
              <a:rPr lang="en-US" sz="2000"/>
              <a:t>:</a:t>
            </a:r>
            <a:r>
              <a:rPr lang="ru-RU" sz="2000"/>
              <a:t> </a:t>
            </a:r>
            <a:r>
              <a:rPr lang="en-US" sz="2000"/>
              <a:t>Ne</a:t>
            </a:r>
            <a:r>
              <a:rPr lang="ru-RU" sz="2000"/>
              <a:t> </a:t>
            </a:r>
            <a:r>
              <a:rPr lang="en-US" sz="2000"/>
              <a:t>=</a:t>
            </a:r>
            <a:r>
              <a:rPr lang="ru-RU" sz="2000"/>
              <a:t> </a:t>
            </a:r>
            <a:r>
              <a:rPr lang="en-US" sz="2000"/>
              <a:t>10:1</a:t>
            </a:r>
            <a:r>
              <a:rPr lang="ru-RU" sz="2000"/>
              <a:t>), </a:t>
            </a:r>
            <a:r>
              <a:rPr lang="en-US" sz="2000"/>
              <a:t>P</a:t>
            </a:r>
            <a:r>
              <a:rPr lang="ru-RU" sz="2000"/>
              <a:t> </a:t>
            </a:r>
            <a:r>
              <a:rPr lang="en-US" sz="2000"/>
              <a:t>=</a:t>
            </a:r>
            <a:r>
              <a:rPr lang="ru-RU" sz="2000"/>
              <a:t> </a:t>
            </a:r>
            <a:r>
              <a:rPr lang="en-US" sz="2000"/>
              <a:t>150</a:t>
            </a:r>
            <a:r>
              <a:rPr lang="ru-RU" sz="2000"/>
              <a:t> Па</a:t>
            </a:r>
          </a:p>
          <a:p>
            <a:pPr marL="342900" indent="-342900"/>
            <a:r>
              <a:rPr lang="ru-RU" sz="2000"/>
              <a:t>3- электроды</a:t>
            </a:r>
          </a:p>
          <a:p>
            <a:pPr marL="342900" indent="-342900"/>
            <a:r>
              <a:rPr lang="ru-RU" sz="2000"/>
              <a:t>4- непрозрачное зеркало</a:t>
            </a:r>
          </a:p>
          <a:p>
            <a:pPr marL="342900" indent="-342900"/>
            <a:r>
              <a:rPr lang="ru-RU" sz="2000"/>
              <a:t>5- полупрозрачное  зеркало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Гелий-неоновый лазер</a:t>
            </a:r>
          </a:p>
        </p:txBody>
      </p:sp>
      <p:pic>
        <p:nvPicPr>
          <p:cNvPr id="103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09600"/>
            <a:ext cx="632460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6"/>
          <p:cNvGraphicFramePr>
            <a:graphicFrameLocks noChangeAspect="1"/>
          </p:cNvGraphicFramePr>
          <p:nvPr/>
        </p:nvGraphicFramePr>
        <p:xfrm>
          <a:off x="3648075" y="5410200"/>
          <a:ext cx="485775" cy="549275"/>
        </p:xfrm>
        <a:graphic>
          <a:graphicData uri="http://schemas.openxmlformats.org/presentationml/2006/ole">
            <p:oleObj spid="_x0000_s1036" name="Формула" r:id="rId4" imgW="190335" imgH="215713" progId="Equation.3">
              <p:embed/>
            </p:oleObj>
          </a:graphicData>
        </a:graphic>
      </p:graphicFrame>
      <p:graphicFrame>
        <p:nvGraphicFramePr>
          <p:cNvPr id="1027" name="Object 6"/>
          <p:cNvGraphicFramePr>
            <a:graphicFrameLocks noChangeAspect="1"/>
          </p:cNvGraphicFramePr>
          <p:nvPr/>
        </p:nvGraphicFramePr>
        <p:xfrm>
          <a:off x="3657600" y="3352800"/>
          <a:ext cx="514350" cy="512763"/>
        </p:xfrm>
        <a:graphic>
          <a:graphicData uri="http://schemas.openxmlformats.org/presentationml/2006/ole">
            <p:oleObj spid="_x0000_s1037" name="Формула" r:id="rId5" imgW="215619" imgH="215619" progId="Equation.3">
              <p:embed/>
            </p:oleObj>
          </a:graphicData>
        </a:graphic>
      </p:graphicFrame>
      <p:graphicFrame>
        <p:nvGraphicFramePr>
          <p:cNvPr id="1028" name="Object 8"/>
          <p:cNvGraphicFramePr>
            <a:graphicFrameLocks noChangeAspect="1"/>
          </p:cNvGraphicFramePr>
          <p:nvPr/>
        </p:nvGraphicFramePr>
        <p:xfrm>
          <a:off x="8001000" y="5562600"/>
          <a:ext cx="457200" cy="504825"/>
        </p:xfrm>
        <a:graphic>
          <a:graphicData uri="http://schemas.openxmlformats.org/presentationml/2006/ole">
            <p:oleObj spid="_x0000_s1038" name="Формула" r:id="rId6" imgW="190335" imgH="215713" progId="Equation.3">
              <p:embed/>
            </p:oleObj>
          </a:graphicData>
        </a:graphic>
      </p:graphicFrame>
      <p:graphicFrame>
        <p:nvGraphicFramePr>
          <p:cNvPr id="1029" name="Object 9"/>
          <p:cNvGraphicFramePr>
            <a:graphicFrameLocks noChangeAspect="1"/>
          </p:cNvGraphicFramePr>
          <p:nvPr/>
        </p:nvGraphicFramePr>
        <p:xfrm>
          <a:off x="7924800" y="3124200"/>
          <a:ext cx="609600" cy="622300"/>
        </p:xfrm>
        <a:graphic>
          <a:graphicData uri="http://schemas.openxmlformats.org/presentationml/2006/ole">
            <p:oleObj spid="_x0000_s1039" name="Формула" r:id="rId7" imgW="203112" imgH="228501" progId="Equation.3">
              <p:embed/>
            </p:oleObj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114800" y="3505200"/>
            <a:ext cx="3886200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30" name="Object 11"/>
          <p:cNvGraphicFramePr>
            <a:graphicFrameLocks noChangeAspect="1"/>
          </p:cNvGraphicFramePr>
          <p:nvPr/>
        </p:nvGraphicFramePr>
        <p:xfrm>
          <a:off x="7772400" y="4114800"/>
          <a:ext cx="533400" cy="531813"/>
        </p:xfrm>
        <a:graphic>
          <a:graphicData uri="http://schemas.openxmlformats.org/presentationml/2006/ole">
            <p:oleObj spid="_x0000_s1040" name="Формула" r:id="rId9" imgW="215619" imgH="21561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219200"/>
            <a:ext cx="60198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Красный рубиновый лазер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Свойства лазерного излучения</a:t>
            </a:r>
          </a:p>
        </p:txBody>
      </p:sp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228600" y="914400"/>
            <a:ext cx="86106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4000"/>
              <a:t> Монохроматичность</a:t>
            </a:r>
          </a:p>
          <a:p>
            <a:pPr>
              <a:buFont typeface="Arial" charset="0"/>
              <a:buChar char="•"/>
            </a:pPr>
            <a:endParaRPr lang="ru-RU" sz="4000"/>
          </a:p>
          <a:p>
            <a:pPr>
              <a:buFont typeface="Arial" charset="0"/>
              <a:buChar char="•"/>
            </a:pPr>
            <a:r>
              <a:rPr lang="ru-RU" sz="4000"/>
              <a:t> Узость пучка</a:t>
            </a:r>
          </a:p>
          <a:p>
            <a:pPr>
              <a:buFont typeface="Arial" charset="0"/>
              <a:buChar char="•"/>
            </a:pPr>
            <a:endParaRPr lang="ru-RU" sz="4000"/>
          </a:p>
          <a:p>
            <a:pPr>
              <a:buFont typeface="Arial" charset="0"/>
              <a:buChar char="•"/>
            </a:pPr>
            <a:r>
              <a:rPr lang="ru-RU" sz="4000"/>
              <a:t> Когерентность</a:t>
            </a:r>
          </a:p>
          <a:p>
            <a:pPr>
              <a:buFont typeface="Arial" charset="0"/>
              <a:buChar char="•"/>
            </a:pPr>
            <a:endParaRPr lang="ru-RU" sz="4000"/>
          </a:p>
          <a:p>
            <a:pPr>
              <a:buFont typeface="Arial" charset="0"/>
              <a:buChar char="•"/>
            </a:pPr>
            <a:r>
              <a:rPr lang="ru-RU" sz="4000"/>
              <a:t> Возможность получать различные мощности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Картинка 1 из 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828800"/>
            <a:ext cx="7162800" cy="3581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411" name="Rectangle 1"/>
          <p:cNvSpPr>
            <a:spLocks noChangeArrowheads="1"/>
          </p:cNvSpPr>
          <p:nvPr/>
        </p:nvSpPr>
        <p:spPr bwMode="auto">
          <a:xfrm>
            <a:off x="1066800" y="6040438"/>
            <a:ext cx="7315200" cy="81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31740" anchor="ctr">
            <a:spAutoFit/>
          </a:bodyPr>
          <a:lstStyle/>
          <a:p>
            <a:pPr algn="ctr" eaLnBrk="0" hangingPunct="0"/>
            <a:r>
              <a:rPr lang="ru-RU" sz="2400" b="1"/>
              <a:t>Длина волны: </a:t>
            </a:r>
            <a:r>
              <a:rPr lang="ru-RU" sz="2400"/>
              <a:t>зеленый 532нм, красный 650нм, пурпурный 405нм.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Монохроматичность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762000"/>
            <a:ext cx="9144000" cy="8302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Излучение лазера имеет одну строго определенную длину волны (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∆</a:t>
            </a:r>
            <a:r>
              <a:rPr lang="el-GR" sz="2400" dirty="0">
                <a:latin typeface="Times New Roman" pitchFamily="18" charset="0"/>
                <a:cs typeface="Times New Roman" pitchFamily="18" charset="0"/>
              </a:rPr>
              <a:t>λ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dirty="0">
                <a:latin typeface="Times New Roman" pitchFamily="18" charset="0"/>
                <a:cs typeface="Times New Roman" pitchFamily="18" charset="0"/>
              </a:rPr>
              <a:t>≈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0,01 нм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/>
          <a:lstStyle/>
          <a:p>
            <a:r>
              <a:rPr lang="ru-RU" dirty="0" smtClean="0"/>
              <a:t>Применение лазера медицине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0" y="1643050"/>
            <a:ext cx="5000628" cy="432912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 </a:t>
            </a:r>
            <a:r>
              <a:rPr lang="ru-RU" dirty="0" smtClean="0"/>
              <a:t>в качестве </a:t>
            </a:r>
            <a:r>
              <a:rPr lang="ru-RU" dirty="0" smtClean="0">
                <a:solidFill>
                  <a:srgbClr val="FF0000"/>
                </a:solidFill>
              </a:rPr>
              <a:t>инструмента</a:t>
            </a:r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исследования</a:t>
            </a:r>
            <a:r>
              <a:rPr lang="en-US" dirty="0" smtClean="0"/>
              <a:t>:</a:t>
            </a:r>
          </a:p>
          <a:p>
            <a:r>
              <a:rPr lang="ru-RU" dirty="0" smtClean="0"/>
              <a:t>Спектральных</a:t>
            </a:r>
            <a:r>
              <a:rPr lang="en-US" dirty="0" smtClean="0"/>
              <a:t> </a:t>
            </a:r>
            <a:r>
              <a:rPr lang="ru-RU" dirty="0" smtClean="0"/>
              <a:t>исследованиях </a:t>
            </a:r>
            <a:endParaRPr lang="en-US" dirty="0" smtClean="0"/>
          </a:p>
          <a:p>
            <a:r>
              <a:rPr lang="ru-RU" dirty="0" smtClean="0"/>
              <a:t>лазерной микроскопии</a:t>
            </a:r>
            <a:endParaRPr lang="en-US" dirty="0" smtClean="0"/>
          </a:p>
          <a:p>
            <a:r>
              <a:rPr lang="ru-RU" dirty="0" smtClean="0"/>
              <a:t>голографии  </a:t>
            </a:r>
            <a:endParaRPr lang="en-US" dirty="0" smtClean="0"/>
          </a:p>
          <a:p>
            <a:r>
              <a:rPr lang="ru-RU" dirty="0" err="1" smtClean="0"/>
              <a:t>др</a:t>
            </a:r>
            <a:r>
              <a:rPr lang="en-US" dirty="0" smtClean="0"/>
              <a:t>.</a:t>
            </a:r>
            <a:endParaRPr lang="ru-RU" dirty="0" smtClean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862482" y="1643050"/>
            <a:ext cx="4281518" cy="454344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в качестве </a:t>
            </a:r>
            <a:r>
              <a:rPr lang="ru-RU" dirty="0" smtClean="0">
                <a:solidFill>
                  <a:srgbClr val="FF0000"/>
                </a:solidFill>
              </a:rPr>
              <a:t>инструмента воздействия </a:t>
            </a:r>
            <a:r>
              <a:rPr lang="ru-RU" dirty="0" smtClean="0"/>
              <a:t>на биологические объекты</a:t>
            </a:r>
            <a:r>
              <a:rPr lang="en-US" dirty="0" smtClean="0"/>
              <a:t>:</a:t>
            </a:r>
          </a:p>
          <a:p>
            <a:r>
              <a:rPr lang="ru-RU" dirty="0" smtClean="0"/>
              <a:t> Дерматологии.</a:t>
            </a:r>
          </a:p>
          <a:p>
            <a:r>
              <a:rPr lang="ru-RU" dirty="0" smtClean="0"/>
              <a:t> Онкологии.</a:t>
            </a:r>
            <a:endParaRPr lang="en-US" dirty="0" smtClean="0"/>
          </a:p>
          <a:p>
            <a:r>
              <a:rPr lang="ru-RU" dirty="0" smtClean="0"/>
              <a:t>Хирургии.</a:t>
            </a:r>
            <a:endParaRPr lang="en-US" dirty="0" smtClean="0"/>
          </a:p>
          <a:p>
            <a:r>
              <a:rPr lang="ru-RU" dirty="0" smtClean="0"/>
              <a:t>Миостимуляции при вяло текущих раневых процессах, трофических язвах. </a:t>
            </a:r>
            <a:endParaRPr lang="en-US" dirty="0" smtClean="0"/>
          </a:p>
          <a:p>
            <a:r>
              <a:rPr lang="ru-RU" dirty="0" smtClean="0"/>
              <a:t> Офтальмологии</a:t>
            </a:r>
          </a:p>
          <a:p>
            <a:r>
              <a:rPr lang="ru-RU" dirty="0" smtClean="0"/>
              <a:t>др.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71435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Лазер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2071682" y="4214012"/>
            <a:ext cx="5287182" cy="794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0" y="1571612"/>
            <a:ext cx="9144000" cy="158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Различные мощности лазерного излучения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" y="1600200"/>
            <a:ext cx="3962400" cy="19383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Терапевтические лазеры</a:t>
            </a:r>
          </a:p>
          <a:p>
            <a:pPr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Низкая интенсивность:</a:t>
            </a:r>
          </a:p>
          <a:p>
            <a:pPr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≤10 Вт/см</a:t>
            </a:r>
            <a:r>
              <a:rPr lang="ru-RU" sz="2400" baseline="30000" dirty="0">
                <a:latin typeface="Arial" pitchFamily="34" charset="0"/>
                <a:cs typeface="Arial" pitchFamily="34" charset="0"/>
              </a:rPr>
              <a:t>2</a:t>
            </a:r>
          </a:p>
          <a:p>
            <a:pPr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53000" y="1600200"/>
            <a:ext cx="3962400" cy="19383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Хирургические лазеры</a:t>
            </a:r>
          </a:p>
          <a:p>
            <a:pPr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Высокая интенсивность:</a:t>
            </a:r>
          </a:p>
          <a:p>
            <a:pPr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до 10</a:t>
            </a:r>
            <a:r>
              <a:rPr lang="ru-RU" sz="2400" baseline="30000" dirty="0">
                <a:latin typeface="Arial" pitchFamily="34" charset="0"/>
                <a:cs typeface="Arial" pitchFamily="34" charset="0"/>
              </a:rPr>
              <a:t>6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Вт/см</a:t>
            </a:r>
            <a:r>
              <a:rPr lang="ru-RU" sz="2400" baseline="30000" dirty="0">
                <a:latin typeface="Arial" pitchFamily="34" charset="0"/>
                <a:cs typeface="Arial" pitchFamily="34" charset="0"/>
              </a:rPr>
              <a:t>2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Соединительная линия уступом 6"/>
          <p:cNvCxnSpPr>
            <a:stCxn id="5" idx="2"/>
            <a:endCxn id="4" idx="0"/>
          </p:cNvCxnSpPr>
          <p:nvPr/>
        </p:nvCxnSpPr>
        <p:spPr>
          <a:xfrm rot="16200000" flipH="1">
            <a:off x="5245100" y="-88900"/>
            <a:ext cx="1016000" cy="23622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Соединительная линия уступом 8"/>
          <p:cNvCxnSpPr>
            <a:stCxn id="5" idx="2"/>
            <a:endCxn id="3" idx="0"/>
          </p:cNvCxnSpPr>
          <p:nvPr/>
        </p:nvCxnSpPr>
        <p:spPr>
          <a:xfrm rot="5400000">
            <a:off x="2882900" y="-88900"/>
            <a:ext cx="1016000" cy="23622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9144000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Узость пучка</a:t>
            </a:r>
          </a:p>
        </p:txBody>
      </p:sp>
      <p:sp>
        <p:nvSpPr>
          <p:cNvPr id="18435" name="Прямоугольник 3"/>
          <p:cNvSpPr>
            <a:spLocks noChangeArrowheads="1"/>
          </p:cNvSpPr>
          <p:nvPr/>
        </p:nvSpPr>
        <p:spPr bwMode="auto">
          <a:xfrm>
            <a:off x="228600" y="762000"/>
            <a:ext cx="8229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2400"/>
              <a:t>	Лечение глаукомы, посредством «прокалывания» лазером отверстий размером 50-100 мкм для оттока внутриглазной жидкости.</a:t>
            </a:r>
          </a:p>
        </p:txBody>
      </p:sp>
      <p:pic>
        <p:nvPicPr>
          <p:cNvPr id="6" name="Picture 2" descr="Картинка 6 из 32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2209800"/>
            <a:ext cx="5076825" cy="38004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Когерентность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Прямоугольник 4"/>
          <p:cNvSpPr>
            <a:spLocks noChangeArrowheads="1"/>
          </p:cNvSpPr>
          <p:nvPr/>
        </p:nvSpPr>
        <p:spPr bwMode="auto">
          <a:xfrm>
            <a:off x="228600" y="762000"/>
            <a:ext cx="86868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	Излучаемая лазером электромагнитная волна является когерентной : ее амплитуда, частота, фаза, направление распространения и поляризация постоянны или изменяются упорядоченно.</a:t>
            </a:r>
          </a:p>
        </p:txBody>
      </p:sp>
      <p:pic>
        <p:nvPicPr>
          <p:cNvPr id="19460" name="Picture 5" descr="http://www.pretich.narod.ru/Medicina-hoz/gastroskopy/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00575" y="2819400"/>
            <a:ext cx="454342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4800" y="2895600"/>
            <a:ext cx="4267200" cy="30464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На основе гелий-неонового лазера с использованием волоконной оптики разработаны гастроскопы, формирующие голографическое объёмное изображение внутренней полости желудка.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Действие лазерного излучения на </a:t>
            </a:r>
            <a:r>
              <a:rPr lang="ru-RU" sz="3200" b="1" dirty="0" err="1">
                <a:latin typeface="Arial" pitchFamily="34" charset="0"/>
                <a:cs typeface="Arial" pitchFamily="34" charset="0"/>
              </a:rPr>
              <a:t>биоткани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152400" y="762000"/>
            <a:ext cx="8991600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800" i="1" dirty="0">
                <a:solidFill>
                  <a:srgbClr val="FF0000"/>
                </a:solidFill>
                <a:cs typeface="Arial" charset="0"/>
              </a:rPr>
              <a:t> На клеточном уровне: </a:t>
            </a:r>
            <a:r>
              <a:rPr lang="ru-RU" sz="2800" dirty="0">
                <a:cs typeface="Arial" charset="0"/>
              </a:rPr>
              <a:t>изменение активности клеточных мембран; активация ядерного аппарата клеток и систем </a:t>
            </a:r>
            <a:r>
              <a:rPr lang="ru-RU" sz="2800" dirty="0" err="1">
                <a:cs typeface="Arial" charset="0"/>
              </a:rPr>
              <a:t>ДНК-РНК-белок</a:t>
            </a:r>
            <a:r>
              <a:rPr lang="ru-RU" sz="2800" dirty="0">
                <a:cs typeface="Arial" charset="0"/>
              </a:rPr>
              <a:t>;  окислительно-восстановительных реакций, различных ферментативных систем,  и т.д.</a:t>
            </a:r>
          </a:p>
          <a:p>
            <a:pPr>
              <a:buFont typeface="Arial" charset="0"/>
              <a:buChar char="•"/>
            </a:pPr>
            <a:r>
              <a:rPr lang="ru-RU" sz="2800" i="1" dirty="0">
                <a:solidFill>
                  <a:srgbClr val="FF0000"/>
                </a:solidFill>
                <a:cs typeface="Arial" charset="0"/>
              </a:rPr>
              <a:t> На тканевом уровне:</a:t>
            </a:r>
            <a:r>
              <a:rPr lang="ru-RU" sz="2800" dirty="0">
                <a:cs typeface="Arial" charset="0"/>
              </a:rPr>
              <a:t> снижение рецепторной чувствительности, снижение длительности фаз воспалительного процесса, отека, и напряжения тканей; усиление поглощения тканями кислорода, увеличение скорости кровотока, активация транспорта веществ через сосудистую стенку и др.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Глубина проникновения до 2 мм.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152400" y="1371600"/>
            <a:ext cx="8991600" cy="4525963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ru-RU" sz="3600" smtClean="0">
                <a:latin typeface="Arial" charset="0"/>
                <a:cs typeface="Arial" charset="0"/>
              </a:rPr>
              <a:t>высокие дозы – разрушающее</a:t>
            </a:r>
          </a:p>
          <a:p>
            <a:pPr eaLnBrk="1" hangingPunct="1"/>
            <a:endParaRPr lang="ru-RU" sz="3600" smtClean="0">
              <a:latin typeface="Arial" charset="0"/>
              <a:cs typeface="Arial" charset="0"/>
            </a:endParaRPr>
          </a:p>
          <a:p>
            <a:pPr eaLnBrk="1" hangingPunct="1"/>
            <a:r>
              <a:rPr lang="ru-RU" sz="3600" smtClean="0">
                <a:latin typeface="Arial" charset="0"/>
                <a:cs typeface="Arial" charset="0"/>
              </a:rPr>
              <a:t>средние дозы – угнетающее</a:t>
            </a:r>
          </a:p>
          <a:p>
            <a:pPr eaLnBrk="1" hangingPunct="1"/>
            <a:endParaRPr lang="ru-RU" sz="3600" smtClean="0">
              <a:latin typeface="Arial" charset="0"/>
              <a:cs typeface="Arial" charset="0"/>
            </a:endParaRPr>
          </a:p>
          <a:p>
            <a:pPr eaLnBrk="1" hangingPunct="1"/>
            <a:r>
              <a:rPr lang="ru-RU" sz="3600" smtClean="0">
                <a:latin typeface="Arial" charset="0"/>
                <a:cs typeface="Arial" charset="0"/>
              </a:rPr>
              <a:t>малые дозы – стимулирующее</a:t>
            </a:r>
          </a:p>
          <a:p>
            <a:pPr eaLnBrk="1" hangingPunct="1"/>
            <a:endParaRPr lang="ru-RU" sz="3600" smtClean="0">
              <a:latin typeface="Arial" charset="0"/>
              <a:cs typeface="Arial" charset="0"/>
            </a:endParaRPr>
          </a:p>
          <a:p>
            <a:pPr eaLnBrk="1" hangingPunct="1"/>
            <a:r>
              <a:rPr lang="ru-RU" sz="3600" smtClean="0">
                <a:latin typeface="Arial" charset="0"/>
                <a:cs typeface="Arial" charset="0"/>
              </a:rPr>
              <a:t>очень маленькие – отсутствие действия.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10779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Действие лазерного излучения на организм в зависимости от поглощенной дозы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Применение в медицине</a:t>
            </a:r>
          </a:p>
        </p:txBody>
      </p:sp>
      <p:sp>
        <p:nvSpPr>
          <p:cNvPr id="23555" name="TextBox 4"/>
          <p:cNvSpPr txBox="1">
            <a:spLocks noChangeArrowheads="1"/>
          </p:cNvSpPr>
          <p:nvPr/>
        </p:nvSpPr>
        <p:spPr bwMode="auto">
          <a:xfrm>
            <a:off x="304800" y="838200"/>
            <a:ext cx="84582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400"/>
              <a:t>Безоперационное лечение отслойки сетчатки. Применяется специальный прибор – офтальмокоагулятор.</a:t>
            </a:r>
          </a:p>
          <a:p>
            <a:pPr marL="342900" indent="-342900">
              <a:buFontTx/>
              <a:buAutoNum type="arabicPeriod"/>
            </a:pPr>
            <a:r>
              <a:rPr lang="ru-RU" sz="2400"/>
              <a:t>Световой бескровный нож (не нуждается в стерилизации).</a:t>
            </a:r>
          </a:p>
          <a:p>
            <a:pPr marL="342900" indent="-342900">
              <a:buFontTx/>
              <a:buAutoNum type="arabicPeriod"/>
            </a:pPr>
            <a:r>
              <a:rPr lang="ru-RU" sz="2400"/>
              <a:t>Лечение глаукомы, посредством «прокалывания» лазером отверстий размером 50-100мкм.</a:t>
            </a:r>
          </a:p>
          <a:p>
            <a:pPr marL="342900" indent="-342900">
              <a:buFontTx/>
              <a:buAutoNum type="arabicPeriod"/>
            </a:pPr>
            <a:r>
              <a:rPr lang="ru-RU" sz="2400"/>
              <a:t>Уничтожение раковых клеток.</a:t>
            </a:r>
          </a:p>
          <a:p>
            <a:pPr marL="342900" indent="-342900">
              <a:buFontTx/>
              <a:buAutoNum type="arabicPeriod"/>
            </a:pPr>
            <a:r>
              <a:rPr lang="ru-RU" sz="2400"/>
              <a:t>Разрушение дентина при лечении зубов.</a:t>
            </a:r>
          </a:p>
          <a:p>
            <a:pPr marL="342900" indent="-342900">
              <a:buFontTx/>
              <a:buAutoNum type="arabicPeriod"/>
            </a:pPr>
            <a:r>
              <a:rPr lang="ru-RU" sz="2400"/>
              <a:t>Получение голографических изображений, позволяющих с помощью волоконной оптики получить объёмное изображение внутренних полостей.</a:t>
            </a:r>
          </a:p>
          <a:p>
            <a:pPr marL="342900" indent="-342900">
              <a:buFontTx/>
              <a:buAutoNum type="arabicPeriod"/>
            </a:pPr>
            <a:r>
              <a:rPr lang="ru-RU" sz="2400"/>
              <a:t>При лечении трофических язв, послеоперационных швов.</a:t>
            </a:r>
          </a:p>
          <a:p>
            <a:pPr marL="342900" indent="-342900">
              <a:buFontTx/>
              <a:buAutoNum type="arabicPeriod"/>
            </a:pPr>
            <a:r>
              <a:rPr lang="ru-RU" sz="2400"/>
              <a:t>При лечении ишемической болезни сердца и др.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4525963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бескровный разрез из-за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фотокоагуляции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надежность в работе (не сломается об косточку)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прозрачный, что расширяет поле зрения хирурга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абсолютная стерильность (луч + убивает микробы вследствие высокой температуры) локальность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>
                <a:latin typeface="Arial" pitchFamily="34" charset="0"/>
                <a:cs typeface="Arial" pitchFamily="34" charset="0"/>
              </a:rPr>
              <a:t>анальгетический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эффект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быстрое 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ранозаживление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Лазерный скальпель</a:t>
            </a:r>
            <a:r>
              <a: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7863" y="1081088"/>
            <a:ext cx="5248275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0779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Локальность действия на биологическую ткань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indent="-342900"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Применение лазеров в офтальмологии</a:t>
            </a:r>
          </a:p>
        </p:txBody>
      </p:sp>
      <p:pic>
        <p:nvPicPr>
          <p:cNvPr id="26627" name="Picture 2" descr="http://xbrest.com/ind/images/catalog/90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800" y="1346200"/>
            <a:ext cx="5029200" cy="551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Box 5"/>
          <p:cNvSpPr txBox="1">
            <a:spLocks noChangeArrowheads="1"/>
          </p:cNvSpPr>
          <p:nvPr/>
        </p:nvSpPr>
        <p:spPr bwMode="auto">
          <a:xfrm>
            <a:off x="0" y="838200"/>
            <a:ext cx="44196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/>
              <a:t>Безоперационное лечение отслойки сетчатки. Применяется специальный прибор – </a:t>
            </a:r>
            <a:r>
              <a:rPr lang="ru-RU" sz="3200" dirty="0" err="1"/>
              <a:t>офтальмокоагулятор</a:t>
            </a:r>
            <a:r>
              <a:rPr lang="ru-RU" sz="3200" dirty="0"/>
              <a:t>.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rosslynmedical.com/images/e_ndoskopiya/cart_44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4200" y="2892425"/>
            <a:ext cx="2209800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Применение лазера в эндоскопии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0" y="68580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Применяют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для: остановка кровотечений из изъязвлений, опухолей и других источников; ликвидация новообразований,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гемангиом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телеангиэктазий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; ускорение регенерации хронических язв. Лазерный луч проводят по кварцевому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световоду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. Для наведения невидимого лазерного луча, используемого для деструкции, используют видимый (красный) луч гелий-неонового лазера. </a:t>
            </a:r>
          </a:p>
        </p:txBody>
      </p:sp>
      <p:sp>
        <p:nvSpPr>
          <p:cNvPr id="27653" name="TextBox 5"/>
          <p:cNvSpPr txBox="1">
            <a:spLocks noChangeArrowheads="1"/>
          </p:cNvSpPr>
          <p:nvPr/>
        </p:nvSpPr>
        <p:spPr bwMode="auto">
          <a:xfrm>
            <a:off x="0" y="3687762"/>
            <a:ext cx="69342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Деструкция тканей происходит в результате генерации в них тепла и нагревания их до 1000°С.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dirty="0">
                <a:latin typeface="Arial" pitchFamily="34" charset="0"/>
                <a:cs typeface="Arial" pitchFamily="34" charset="0"/>
              </a:rPr>
              <a:t>Положительными качествами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фотокоагуляции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является отсутствие контакта инструмента с тканями, небольшая (до 2 мм) зона коагуляции,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гемостатический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эффект,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эпителизация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дефектов без образования рубцов. Безопасность применения лазерного излучения в эндоскопии обеспечивается концентрацией энергии в поверхностных слоях ткани, направленным воздействием, регулируемой экспозицией.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3"/>
          <p:cNvSpPr txBox="1">
            <a:spLocks noChangeArrowheads="1"/>
          </p:cNvSpPr>
          <p:nvPr/>
        </p:nvSpPr>
        <p:spPr bwMode="auto">
          <a:xfrm>
            <a:off x="228600" y="685800"/>
            <a:ext cx="89154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	Лазерная стоматология — высокоэффективный современный метод лечения заболеваний слизистой оболочки рта и пародонта.</a:t>
            </a:r>
          </a:p>
          <a:p>
            <a:r>
              <a:rPr lang="ru-RU" sz="2400"/>
              <a:t>	Лазер не затрагивает ткани зуба, а выпаривает воду, в них содержащуюся. При этом гибнут бактерии, уплотняется зубная эмаль. Лазерная стоматология универсальна и применяется при: болезней дёсен, отбеливании зубов, протезировании и установке брекетов, а также при вживлении имплантатов.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Применение лазеров в стоматологии</a:t>
            </a:r>
          </a:p>
        </p:txBody>
      </p:sp>
      <p:pic>
        <p:nvPicPr>
          <p:cNvPr id="28676" name="Picture 2" descr="Картинка 1 из 307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52888"/>
            <a:ext cx="449580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4" descr="Картинка 2 из 3108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38800" y="4054475"/>
            <a:ext cx="3505200" cy="280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857232"/>
            <a:ext cx="8929717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642918"/>
            <a:ext cx="8858280" cy="304324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Внутривенно вводится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фотосенсибилизатор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, который избирательно фиксируются на мембранах опухолевых клеток и митохондриях. При облучении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фотосенсибилизированной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опухолевой ткани лазерным излучением происходит переход нетоксичного триплетного кислорода  в 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синглетный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кислород, обладающий выраженным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цитотоксичным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действием, что приводит к разрушению клеточных мембран опухолевых клеток. 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642918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Лазер в онкологии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500438"/>
            <a:ext cx="4429124" cy="26776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Применяют для лечения эндобронхиального рака, рака пищевода, гортани,  поверхностного рака мочевого пузыря и шейки матки.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4286256"/>
            <a:ext cx="2857516" cy="21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угольник 4"/>
          <p:cNvSpPr>
            <a:spLocks noChangeArrowheads="1"/>
          </p:cNvSpPr>
          <p:nvPr/>
        </p:nvSpPr>
        <p:spPr bwMode="auto">
          <a:xfrm>
            <a:off x="228600" y="838200"/>
            <a:ext cx="8763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>
                <a:solidFill>
                  <a:srgbClr val="FF0000"/>
                </a:solidFill>
              </a:rPr>
              <a:t>Первое правило лазерной безопасности: </a:t>
            </a:r>
            <a:r>
              <a:rPr lang="ru-RU" sz="2000" b="1" i="1">
                <a:solidFill>
                  <a:srgbClr val="FF0000"/>
                </a:solidFill>
              </a:rPr>
              <a:t>НИКОГДА НИ ПРИ КАКИХ ОБСТОЯТЕЛЬСТВАХ НЕ СМОТРИТЕ ГЛАЗАМИ НА ЛАЗЕРНЫЙ ЛУЧ!</a:t>
            </a:r>
          </a:p>
          <a:p>
            <a:pPr>
              <a:buFont typeface="Arial" charset="0"/>
              <a:buChar char="•"/>
            </a:pPr>
            <a:r>
              <a:rPr lang="ru-RU" sz="2000" b="1" i="1"/>
              <a:t> </a:t>
            </a:r>
            <a:r>
              <a:rPr lang="ru-RU" sz="2000"/>
              <a:t>Матовые поверхности стен </a:t>
            </a:r>
            <a:r>
              <a:rPr lang="ru-RU" sz="2000" b="1" i="1"/>
              <a:t> </a:t>
            </a:r>
            <a:r>
              <a:rPr lang="ru-RU" sz="2000"/>
              <a:t>и оборудования во избежание  отражения лазерного луча</a:t>
            </a:r>
          </a:p>
          <a:p>
            <a:pPr>
              <a:buFont typeface="Arial" charset="0"/>
              <a:buChar char="•"/>
            </a:pPr>
            <a:r>
              <a:rPr lang="ru-RU" sz="2000"/>
              <a:t>Персонал должен быть обеспечен лазерозащитными очками</a:t>
            </a:r>
          </a:p>
          <a:p>
            <a:pPr>
              <a:buFont typeface="Arial" charset="0"/>
              <a:buChar char="•"/>
            </a:pPr>
            <a:r>
              <a:rPr lang="ru-RU" sz="2000"/>
              <a:t>Наладка и ремонт лазерной системы могут проводиться исключительно специально обученным персоналом. </a:t>
            </a:r>
          </a:p>
          <a:p>
            <a:pPr>
              <a:buFont typeface="Arial" charset="0"/>
              <a:buChar char="•"/>
            </a:pPr>
            <a:endParaRPr lang="ru-RU" sz="2000"/>
          </a:p>
        </p:txBody>
      </p:sp>
      <p:sp>
        <p:nvSpPr>
          <p:cNvPr id="6" name="TextBox 5"/>
          <p:cNvSpPr txBox="1"/>
          <p:nvPr/>
        </p:nvSpPr>
        <p:spPr>
          <a:xfrm>
            <a:off x="0" y="-304800"/>
            <a:ext cx="9144000" cy="10779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Техника безопасности при работе с лазерами</a:t>
            </a:r>
          </a:p>
        </p:txBody>
      </p:sp>
      <p:pic>
        <p:nvPicPr>
          <p:cNvPr id="29700" name="Picture 5" descr="http://lasers.org.ru/images/stories/p1010560kw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505200"/>
            <a:ext cx="3048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7" descr="http://lasers.org.ru/images/stories/p1010559ub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3505200"/>
            <a:ext cx="2743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TextBox 6"/>
          <p:cNvSpPr txBox="1">
            <a:spLocks noChangeArrowheads="1"/>
          </p:cNvSpPr>
          <p:nvPr/>
        </p:nvSpPr>
        <p:spPr bwMode="auto">
          <a:xfrm>
            <a:off x="304800" y="5638800"/>
            <a:ext cx="3352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Солнцезащитные очки не защищают  от лазерного излучения</a:t>
            </a:r>
          </a:p>
        </p:txBody>
      </p:sp>
      <p:sp>
        <p:nvSpPr>
          <p:cNvPr id="29703" name="TextBox 7"/>
          <p:cNvSpPr txBox="1">
            <a:spLocks noChangeArrowheads="1"/>
          </p:cNvSpPr>
          <p:nvPr/>
        </p:nvSpPr>
        <p:spPr bwMode="auto">
          <a:xfrm>
            <a:off x="5410200" y="5562600"/>
            <a:ext cx="3276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Лазерозащитные очки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01122" cy="121444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Вопросы к практическому занятию </a:t>
            </a:r>
            <a:r>
              <a:rPr lang="en-US" sz="2800" dirty="0" smtClean="0"/>
              <a:t>“</a:t>
            </a:r>
            <a:r>
              <a:rPr lang="ru-RU" sz="2800" dirty="0" smtClean="0"/>
              <a:t>Оптические терапевтические аппараты</a:t>
            </a:r>
            <a:r>
              <a:rPr lang="en-US" sz="2800" dirty="0" smtClean="0"/>
              <a:t>”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071546"/>
            <a:ext cx="7986714" cy="5572164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Лечебное применение ИК-излучение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Модели инфракрасных излучателей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Дальнее инфракрасное излучение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Ультрафиолетовое излучение 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Источники </a:t>
            </a:r>
            <a:r>
              <a:rPr lang="ru-RU" dirty="0" err="1" smtClean="0">
                <a:solidFill>
                  <a:schemeClr val="tx1"/>
                </a:solidFill>
              </a:rPr>
              <a:t>УФ-излучения</a:t>
            </a: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Биологические эффекты  </a:t>
            </a:r>
            <a:r>
              <a:rPr lang="ru-RU" dirty="0" err="1" smtClean="0">
                <a:solidFill>
                  <a:schemeClr val="tx1"/>
                </a:solidFill>
              </a:rPr>
              <a:t>Уф-излучения</a:t>
            </a: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AutoNum type="arabicPeriod"/>
            </a:pPr>
            <a:r>
              <a:rPr lang="ru-RU" dirty="0" err="1" smtClean="0">
                <a:solidFill>
                  <a:schemeClr val="tx1"/>
                </a:solidFill>
              </a:rPr>
              <a:t>Уф-излучатели</a:t>
            </a: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Физические основы лазерного излучения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Инверсная заселенность энергетических уровней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Гелий-неоновый лазер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Свойства лазерного излучения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Применения лазера в медицине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Действие лазерного излучения на </a:t>
            </a:r>
            <a:r>
              <a:rPr lang="ru-RU" dirty="0" err="1" smtClean="0">
                <a:solidFill>
                  <a:schemeClr val="tx1"/>
                </a:solidFill>
              </a:rPr>
              <a:t>биоткани</a:t>
            </a: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Лазерный скальпель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Техника безопасности при работе с лазером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4400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3999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29066"/>
            <a:ext cx="9144001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914400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</TotalTime>
  <Words>1794</Words>
  <Application>Microsoft Office PowerPoint</Application>
  <PresentationFormat>Экран (4:3)</PresentationFormat>
  <Paragraphs>293</Paragraphs>
  <Slides>62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4" baseType="lpstr">
      <vt:lpstr>Тема Office</vt:lpstr>
      <vt:lpstr>Формула</vt:lpstr>
      <vt:lpstr>Оптические физиотерапевтические аппараты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Применение лазера медицине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Вопросы к практическому занятию “Оптические терапевтические аппараты”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Лазер</dc:title>
  <cp:lastModifiedBy>Пользователь</cp:lastModifiedBy>
  <cp:revision>71</cp:revision>
  <dcterms:modified xsi:type="dcterms:W3CDTF">2021-10-28T17:53:34Z</dcterms:modified>
</cp:coreProperties>
</file>