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388" r:id="rId3"/>
    <p:sldId id="386" r:id="rId4"/>
    <p:sldId id="387" r:id="rId5"/>
    <p:sldId id="319" r:id="rId6"/>
    <p:sldId id="365" r:id="rId7"/>
    <p:sldId id="324" r:id="rId8"/>
    <p:sldId id="325" r:id="rId9"/>
    <p:sldId id="273" r:id="rId10"/>
    <p:sldId id="277" r:id="rId11"/>
    <p:sldId id="366" r:id="rId12"/>
    <p:sldId id="367" r:id="rId13"/>
    <p:sldId id="295" r:id="rId14"/>
    <p:sldId id="297" r:id="rId15"/>
    <p:sldId id="368" r:id="rId16"/>
    <p:sldId id="369" r:id="rId17"/>
    <p:sldId id="296" r:id="rId18"/>
    <p:sldId id="326" r:id="rId19"/>
    <p:sldId id="292" r:id="rId20"/>
    <p:sldId id="293" r:id="rId21"/>
    <p:sldId id="314" r:id="rId22"/>
    <p:sldId id="370" r:id="rId23"/>
    <p:sldId id="371" r:id="rId24"/>
    <p:sldId id="294" r:id="rId25"/>
    <p:sldId id="372" r:id="rId26"/>
    <p:sldId id="316" r:id="rId27"/>
    <p:sldId id="373" r:id="rId28"/>
    <p:sldId id="374" r:id="rId29"/>
    <p:sldId id="315" r:id="rId30"/>
    <p:sldId id="320" r:id="rId31"/>
    <p:sldId id="317" r:id="rId32"/>
    <p:sldId id="257" r:id="rId33"/>
    <p:sldId id="258" r:id="rId34"/>
    <p:sldId id="259" r:id="rId35"/>
    <p:sldId id="260" r:id="rId36"/>
    <p:sldId id="375" r:id="rId37"/>
    <p:sldId id="327" r:id="rId38"/>
    <p:sldId id="376" r:id="rId39"/>
    <p:sldId id="261" r:id="rId40"/>
    <p:sldId id="262" r:id="rId41"/>
    <p:sldId id="263" r:id="rId42"/>
    <p:sldId id="377" r:id="rId43"/>
    <p:sldId id="378" r:id="rId44"/>
    <p:sldId id="379" r:id="rId45"/>
    <p:sldId id="380" r:id="rId46"/>
    <p:sldId id="329" r:id="rId47"/>
    <p:sldId id="322" r:id="rId48"/>
    <p:sldId id="264" r:id="rId49"/>
    <p:sldId id="265" r:id="rId50"/>
    <p:sldId id="381" r:id="rId51"/>
    <p:sldId id="382" r:id="rId52"/>
    <p:sldId id="383" r:id="rId53"/>
    <p:sldId id="384" r:id="rId54"/>
    <p:sldId id="385" r:id="rId55"/>
    <p:sldId id="328" r:id="rId56"/>
    <p:sldId id="266" r:id="rId57"/>
    <p:sldId id="267" r:id="rId58"/>
    <p:sldId id="268" r:id="rId59"/>
    <p:sldId id="269" r:id="rId60"/>
    <p:sldId id="270" r:id="rId61"/>
    <p:sldId id="330" r:id="rId62"/>
    <p:sldId id="331" r:id="rId63"/>
    <p:sldId id="337" r:id="rId64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14" autoAdjust="0"/>
    <p:restoredTop sz="94660"/>
  </p:normalViewPr>
  <p:slideViewPr>
    <p:cSldViewPr>
      <p:cViewPr>
        <p:scale>
          <a:sx n="59" d="100"/>
          <a:sy n="59" d="100"/>
        </p:scale>
        <p:origin x="-163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1C51C-5C16-4F1A-9F21-89C7D51EC0B4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BEBCD-A594-4793-A45E-70CE6E214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67A352-A771-422E-B310-DD4849EBFDE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DB7ADC-1702-4B51-9193-1FE3F0BF00C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ACBF81-4629-41DD-BDF0-A56B7D84C96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BEBCD-A594-4793-A45E-70CE6E214CA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2749CF-0271-44E8-870A-5F204D094B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slovari.yandex.ru/~&#1082;&#1085;&#1080;&#1075;&#1080;/&#1041;&#1057;&#1069;/&#1043;&#1072;&#1083;&#1100;&#1074;&#1072;&#1085;&#1080;%20&#1051;&#1091;&#1080;&#1076;&#1078;&#1080;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img.allnice.info/gall/824/9814.jpg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vidacom.ru/files/images/catalog/catalog_d7f796787a6df714dbd11c81d3697e6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hyperlink" Target="http://gizmod.ru/files/2733/image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fo-ra.ru/item_images/6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hyperlink" Target="http://www.instablogsimages.com/images/2009/08/12/090810-wirelesspacemaker-01_ALdTJ_25016.jpg" TargetMode="External"/><Relationship Id="rId4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Медицинская физиотерапевтическая аппаратура</a:t>
            </a:r>
            <a:endParaRPr lang="ru-RU" sz="5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токов и полей на ткани организма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1143000"/>
            <a:ext cx="4286250" cy="41544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Тепловое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нагревание происходит за счет выделения теплоты непосредственно внутри тканей.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Количество тепла зависит от частоты и свойств ткани. Изменяя частоту колебаний обеспечивают «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термоселективное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» нагревание.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1143000"/>
            <a:ext cx="4214812" cy="41544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Специфическое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заключается в различных внутримолекулярных физико-химических процессах, структурных перестройках, которые могут менять функциональное состояние клеток ткани.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14313" y="5786438"/>
            <a:ext cx="8715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0000"/>
                </a:solidFill>
                <a:cs typeface="Arial" charset="0"/>
              </a:rPr>
              <a:t>С увеличением частоты тепловое действие уменьшается, а специфическое увеличивается.</a:t>
            </a:r>
          </a:p>
        </p:txBody>
      </p:sp>
      <p:cxnSp>
        <p:nvCxnSpPr>
          <p:cNvPr id="9" name="Соединительная линия уступом 8"/>
          <p:cNvCxnSpPr>
            <a:stCxn id="4" idx="2"/>
            <a:endCxn id="6" idx="0"/>
          </p:cNvCxnSpPr>
          <p:nvPr/>
        </p:nvCxnSpPr>
        <p:spPr>
          <a:xfrm rot="16200000" flipH="1">
            <a:off x="5382419" y="-226219"/>
            <a:ext cx="558800" cy="21796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4" idx="2"/>
            <a:endCxn id="5" idx="0"/>
          </p:cNvCxnSpPr>
          <p:nvPr/>
        </p:nvCxnSpPr>
        <p:spPr>
          <a:xfrm rot="5400000">
            <a:off x="3185319" y="-243681"/>
            <a:ext cx="558800" cy="22145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501122" cy="55721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Гальванизация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(по имени Л. </a:t>
            </a:r>
            <a:r>
              <a:rPr lang="ru-RU" sz="9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2" action="ppaction://hlinkfile"/>
              </a:rPr>
              <a:t>Гальвани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), метод лечения  </a:t>
            </a:r>
            <a:r>
              <a:rPr lang="ru-RU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постоянным током 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небольшой силы (до 50 мА), и напряжением 60-80 В.</a:t>
            </a:r>
          </a:p>
          <a:p>
            <a:pPr>
              <a:buNone/>
            </a:pPr>
            <a:r>
              <a:rPr lang="ru-RU" sz="9600" dirty="0" smtClean="0">
                <a:latin typeface="Arial" pitchFamily="34" charset="0"/>
                <a:cs typeface="Arial" pitchFamily="34" charset="0"/>
              </a:rPr>
              <a:t>	Плотность тока от </a:t>
            </a:r>
            <a:r>
              <a:rPr lang="ru-RU" sz="9600" b="1" dirty="0" smtClean="0">
                <a:latin typeface="Arial" pitchFamily="34" charset="0"/>
                <a:cs typeface="Arial" pitchFamily="34" charset="0"/>
              </a:rPr>
              <a:t>0,01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до </a:t>
            </a:r>
            <a:r>
              <a:rPr lang="ru-RU" sz="9600" b="1" dirty="0" smtClean="0">
                <a:latin typeface="Arial" pitchFamily="34" charset="0"/>
                <a:cs typeface="Arial" pitchFamily="34" charset="0"/>
              </a:rPr>
              <a:t>0,1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       в зависимости от цели воздействия.</a:t>
            </a:r>
          </a:p>
          <a:p>
            <a:pPr>
              <a:buNone/>
            </a:pPr>
            <a:r>
              <a:rPr lang="ru-RU" sz="9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Применение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Травмы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Заболевание периферической нервной системы (радикулиты, невриты и др.)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Хронические воспалительные процессы.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Заболевания желудочно-кишечного тракта.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Невротические состояния.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Стоматологические заболевания. 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Переломы костей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Заболевание глаз.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И др.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Гальванизация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714488"/>
            <a:ext cx="428628" cy="647926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4569336"/>
            <a:ext cx="2357422" cy="228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5298" name="Picture 2" descr="\\mbpserver\kafedra\Mayakov\Мои документы\Мои рисунки\image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71612"/>
            <a:ext cx="3133725" cy="2466975"/>
          </a:xfrm>
          <a:prstGeom prst="rect">
            <a:avLst/>
          </a:prstGeom>
          <a:noFill/>
        </p:spPr>
      </p:pic>
      <p:pic>
        <p:nvPicPr>
          <p:cNvPr id="55299" name="Picture 3" descr="\\mbpserver\kafedra\Mayakov\Мои документы\Мои рисунки\image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857628"/>
            <a:ext cx="3076575" cy="2714625"/>
          </a:xfrm>
          <a:prstGeom prst="rect">
            <a:avLst/>
          </a:prstGeom>
          <a:noFill/>
        </p:spPr>
      </p:pic>
      <p:pic>
        <p:nvPicPr>
          <p:cNvPr id="55300" name="Picture 4" descr="\\mbpserver\kafedra\Mayakov\Мои документы\Мои рисунки\image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85926"/>
            <a:ext cx="3303583" cy="42894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Примеры гальванизации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857232"/>
            <a:ext cx="400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Гальваническая 4х камерная ванна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857232"/>
            <a:ext cx="357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2-х электродная гальванизация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dirty="0" smtClean="0"/>
              <a:t>Аппарат для гальванизации и электрофореза </a:t>
            </a:r>
            <a:r>
              <a:rPr lang="en-US" sz="2800" dirty="0" smtClean="0"/>
              <a:t>“</a:t>
            </a:r>
            <a:r>
              <a:rPr lang="ru-RU" sz="2800" dirty="0" smtClean="0"/>
              <a:t>Поток – 1</a:t>
            </a:r>
            <a:r>
              <a:rPr lang="en-US" sz="2800" dirty="0" smtClean="0"/>
              <a:t>”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\\mbpserver\kafedra\Mayakov\Мои документы\Мои рисунки\Potok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714876" y="1357298"/>
            <a:ext cx="4038600" cy="316357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928670"/>
            <a:ext cx="4857752" cy="2454261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 smtClean="0">
                <a:latin typeface="Arial" pitchFamily="34" charset="0"/>
                <a:cs typeface="Arial" pitchFamily="34" charset="0"/>
              </a:rPr>
              <a:t>Аппарат электротерапии Поток-1 предназначен для профилактического и лечебного воздействия постоянным током на организм человека (гальванизации), а также для проведения лекарственного электрофореза.</a:t>
            </a:r>
          </a:p>
          <a:p>
            <a:endParaRPr lang="ru-RU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857224" y="3929066"/>
            <a:ext cx="1928826" cy="1000132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Важно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472" y="4929198"/>
            <a:ext cx="8358214" cy="78581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Если салфетки смочены физраствором             –   гальванизация</a:t>
            </a:r>
          </a:p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Если салфетки смочены лекарственным </a:t>
            </a:r>
            <a:r>
              <a:rPr lang="ru-RU" sz="1600" b="1" smtClean="0">
                <a:latin typeface="Arial" pitchFamily="34" charset="0"/>
                <a:cs typeface="Arial" pitchFamily="34" charset="0"/>
              </a:rPr>
              <a:t>веществом   –    электрофорез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3786190"/>
            <a:ext cx="4171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аппарата для гальванизации</a:t>
            </a:r>
            <a:endParaRPr lang="ru-RU" sz="3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13" t="32500" r="33856" b="33201"/>
          <a:stretch/>
        </p:blipFill>
        <p:spPr>
          <a:xfrm rot="10740000">
            <a:off x="274932" y="1847579"/>
            <a:ext cx="8594137" cy="30295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4422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Электрофорез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714356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Лекарственный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электрофорез - сочетанное воздействие на организм постоянного электрического тока и вводимого с его помощью лекарственного вещества.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При использовании данного метода к перечисленным выше механизмам биологического действия постоянного тока добавляются лечебные эффекты введенного им конкретного лекарственного вещества.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Крест 12"/>
          <p:cNvSpPr/>
          <p:nvPr/>
        </p:nvSpPr>
        <p:spPr>
          <a:xfrm>
            <a:off x="3643306" y="4357694"/>
            <a:ext cx="2500330" cy="1143008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Сочетанное действие</a:t>
            </a:r>
          </a:p>
          <a:p>
            <a:pPr algn="ctr"/>
            <a:r>
              <a:rPr lang="ru-RU" dirty="0" smtClean="0"/>
              <a:t>Электрофорез</a:t>
            </a:r>
          </a:p>
          <a:p>
            <a:pPr algn="ctr"/>
            <a:endParaRPr lang="ru-RU" dirty="0"/>
          </a:p>
        </p:txBody>
      </p:sp>
      <p:sp>
        <p:nvSpPr>
          <p:cNvPr id="16" name="Улыбающееся лицо 15"/>
          <p:cNvSpPr/>
          <p:nvPr/>
        </p:nvSpPr>
        <p:spPr>
          <a:xfrm>
            <a:off x="4500562" y="5929330"/>
            <a:ext cx="928694" cy="714380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4714876" y="5572140"/>
            <a:ext cx="50006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57488" y="3357562"/>
            <a:ext cx="185738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Постоянный ток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857752" y="3357562"/>
            <a:ext cx="207170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Лекарственные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в-ва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Выгнутая влево стрелка 28"/>
          <p:cNvSpPr/>
          <p:nvPr/>
        </p:nvSpPr>
        <p:spPr>
          <a:xfrm>
            <a:off x="1214414" y="3857628"/>
            <a:ext cx="1571636" cy="12858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право стрелка 29"/>
          <p:cNvSpPr/>
          <p:nvPr/>
        </p:nvSpPr>
        <p:spPr>
          <a:xfrm>
            <a:off x="7072330" y="3857628"/>
            <a:ext cx="1571636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/>
              <a:t>Литература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1.Кореневский </a:t>
            </a:r>
            <a:r>
              <a:rPr lang="ru-RU" sz="3600" dirty="0" err="1" smtClean="0"/>
              <a:t>Н.А.,Юлдашев</a:t>
            </a:r>
            <a:r>
              <a:rPr lang="ru-RU" sz="3600" dirty="0" smtClean="0"/>
              <a:t> З.М.</a:t>
            </a:r>
            <a:br>
              <a:rPr lang="ru-RU" sz="3600" dirty="0" smtClean="0"/>
            </a:br>
            <a:r>
              <a:rPr lang="ru-RU" sz="3600" dirty="0" err="1" smtClean="0"/>
              <a:t>Приборы,аппараты,системы</a:t>
            </a:r>
            <a:r>
              <a:rPr lang="ru-RU" sz="3600" dirty="0" smtClean="0"/>
              <a:t> и комплексы медицинского </a:t>
            </a:r>
            <a:r>
              <a:rPr lang="ru-RU" sz="3600" dirty="0" err="1" smtClean="0"/>
              <a:t>назначения.Технические</a:t>
            </a:r>
            <a:r>
              <a:rPr lang="ru-RU" sz="3600" dirty="0" smtClean="0"/>
              <a:t> средства </a:t>
            </a:r>
            <a:r>
              <a:rPr lang="ru-RU" sz="3600" dirty="0" err="1" smtClean="0"/>
              <a:t>физиотерапии,реабилитации</a:t>
            </a:r>
            <a:r>
              <a:rPr lang="ru-RU" sz="3600" dirty="0" smtClean="0"/>
              <a:t> и восстановления утраченных функций: учебник- Старый Оскол: ТНТ,2020- 312с. </a:t>
            </a:r>
            <a:br>
              <a:rPr lang="ru-RU" sz="3600" dirty="0" smtClean="0"/>
            </a:br>
            <a:r>
              <a:rPr lang="ru-RU" sz="3600" dirty="0" smtClean="0"/>
              <a:t>2.Гафиятуллина </a:t>
            </a:r>
            <a:r>
              <a:rPr lang="ru-RU" sz="3600" dirty="0" err="1" smtClean="0"/>
              <a:t>Г.Ш.,Омельченко</a:t>
            </a:r>
            <a:r>
              <a:rPr lang="ru-RU" sz="3600" dirty="0" smtClean="0"/>
              <a:t> </a:t>
            </a:r>
            <a:r>
              <a:rPr lang="ru-RU" sz="3600" dirty="0" err="1" smtClean="0"/>
              <a:t>В.П.,Евтушенко</a:t>
            </a:r>
            <a:r>
              <a:rPr lang="ru-RU" sz="3600" dirty="0" smtClean="0"/>
              <a:t> </a:t>
            </a:r>
            <a:r>
              <a:rPr lang="ru-RU" sz="3600" dirty="0" err="1" smtClean="0"/>
              <a:t>Б.Е.,Черникова</a:t>
            </a:r>
            <a:r>
              <a:rPr lang="ru-RU" sz="3600" dirty="0" smtClean="0"/>
              <a:t> И.В. Физиотерапия: учебное пособие – </a:t>
            </a:r>
            <a:r>
              <a:rPr lang="ru-RU" sz="3600" dirty="0" err="1" smtClean="0"/>
              <a:t>М.ГЕОТАР-Медиа</a:t>
            </a:r>
            <a:r>
              <a:rPr lang="ru-RU" sz="3600" dirty="0" smtClean="0"/>
              <a:t>, 2010. – 272с.</a:t>
            </a:r>
            <a:br>
              <a:rPr lang="ru-RU" sz="3600" dirty="0" smtClean="0"/>
            </a:br>
            <a:r>
              <a:rPr lang="ru-RU" sz="3600" dirty="0" smtClean="0"/>
              <a:t>3.Физиотерапия, физические основы.</a:t>
            </a:r>
            <a:r>
              <a:rPr lang="en-US" sz="3600" dirty="0" smtClean="0"/>
              <a:t>http</a:t>
            </a:r>
            <a:r>
              <a:rPr lang="ru-RU" sz="3600" dirty="0" smtClean="0"/>
              <a:t>://</a:t>
            </a:r>
            <a:r>
              <a:rPr lang="en-US" sz="3600" dirty="0" err="1" smtClean="0"/>
              <a:t>ppt</a:t>
            </a:r>
            <a:r>
              <a:rPr lang="en-US" sz="3600" dirty="0" smtClean="0"/>
              <a:t> – online.org/458665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572528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Наиболее проницаема для ионов кожа лица, живота, предплечий, поясничной области, бедер и голеней.</a:t>
            </a:r>
          </a:p>
          <a:p>
            <a:pP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/>
              <a:t>Электрофорез в физиотерапии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00034" y="3133904"/>
            <a:ext cx="821537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Применятся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Травмы.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Плекситы, невриты и др.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Гастриты, колиты и др.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Воспалительные процессы в различных тканях и органах.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Пародонтоз, глоссалгия (боли в языке).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Заболевания сердечнососудистой системы.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Туберкулез.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6643702" cy="233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28670"/>
          <a:ext cx="8786874" cy="40173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3934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934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5075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 анода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 катода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Кальций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Хлор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Магний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Бром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Натрий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Йод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739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Новокаин (из хлористой соли)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Пенициллин (из натриевой или калиевой</a:t>
                      </a:r>
                      <a:r>
                        <a:rPr lang="ru-RU" sz="2400" baseline="0" dirty="0" smtClean="0"/>
                        <a:t> соли</a:t>
                      </a:r>
                      <a:r>
                        <a:rPr lang="ru-RU" sz="240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9134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Хинин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Радикал салициловой кислоты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Таблица активных электродов</a:t>
            </a: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417066"/>
            <a:ext cx="4286280" cy="244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28660" y="714356"/>
            <a:ext cx="5429288" cy="6143644"/>
          </a:xfrm>
        </p:spPr>
        <p:txBody>
          <a:bodyPr>
            <a:normAutofit fontScale="47500" lnSpcReduction="20000"/>
          </a:bodyPr>
          <a:lstStyle/>
          <a:p>
            <a:pPr lvl="1">
              <a:buNone/>
            </a:pPr>
            <a:endParaRPr lang="ru-RU" sz="2900" dirty="0" smtClean="0">
              <a:latin typeface="Arial" pitchFamily="34" charset="0"/>
              <a:cs typeface="Arial" pitchFamily="34" charset="0"/>
            </a:endParaRPr>
          </a:p>
          <a:p>
            <a:pPr lvl="1" algn="ctr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Достоинства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1) лекарственное вещество действует на фоне измененного под влиянием тока электрохимического режима 	клеток 	и тканей;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2) лекарственное вещество поступает в виде ионов, что повышает 	его фармакологическую активность;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3) образование "кожного депо" увеличивает продолжительность действия лекарственного средства;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4) высокая концентрация лекарственного вещества создается непосредственно в патологическом очаге;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5) не раздражается слизистая оболочка желудочно-кишечного тракта;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6) обеспечивается возможность одновременного введения 	нескольких (с разных полюсов) лекарственных веществ.</a:t>
            </a:r>
          </a:p>
          <a:p>
            <a:pPr>
              <a:buNone/>
            </a:pPr>
            <a:r>
              <a:rPr lang="ru-RU" sz="4200" dirty="0" smtClean="0">
                <a:latin typeface="Arial" pitchFamily="34" charset="0"/>
                <a:cs typeface="Arial" pitchFamily="34" charset="0"/>
              </a:rPr>
              <a:t>         </a:t>
            </a:r>
            <a:endParaRPr lang="ru-RU" sz="4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/>
              <a:t>Достоинства  и  недостатки  электрофореза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1928794" y="571480"/>
            <a:ext cx="500066" cy="428628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6643702" y="714356"/>
            <a:ext cx="500066" cy="214314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1214422"/>
            <a:ext cx="371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Недостатки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 все препараты могут быть использованы для введения методом электрофореза;</a:t>
            </a:r>
          </a:p>
          <a:p>
            <a:pPr marL="342900" indent="-342900"/>
            <a:r>
              <a:rPr lang="ru-RU" sz="2000" dirty="0" smtClean="0">
                <a:latin typeface="Arial" pitchFamily="34" charset="0"/>
                <a:cs typeface="Arial" pitchFamily="34" charset="0"/>
              </a:rPr>
              <a:t>2) нет возможности создать большую концентрацию лекарственного вещества;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3) невозможно определить точную концентрацию лекарственного вещества в организме.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Медицинская и биологическая физика курс лекций с задачами Федорова Фаустов\Презентации Галина Вячеславовна\1\0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785790"/>
            <a:ext cx="4643440" cy="607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93978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Франклинизация (электростатический душ)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7286625" y="1142984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Lucida Sans Unicode" pitchFamily="34" charset="0"/>
              </a:rPr>
              <a:t>U=50 </a:t>
            </a:r>
            <a:r>
              <a:rPr lang="ru-RU" sz="2800" dirty="0">
                <a:latin typeface="Lucida Sans Unicode" pitchFamily="34" charset="0"/>
              </a:rPr>
              <a:t>кВ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903345"/>
            <a:ext cx="4214810" cy="29546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Показания</a:t>
            </a:r>
            <a:r>
              <a:rPr lang="en-US" sz="2400" dirty="0" smtClean="0">
                <a:solidFill>
                  <a:srgbClr val="FF0000"/>
                </a:solidFill>
              </a:rPr>
              <a:t>: 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Функциональные заболевания нервной системы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Физическое, умственное переутомление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Раны, язвы, ожоги.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и др.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71546"/>
            <a:ext cx="4572001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Действующий фактор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постоянное электрическое поле высокого напряжения.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Происходит ионизация воздуха,  поляризация молекул диэлектрических тканей организма и появление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микротоков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тканях электролитах.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00175"/>
          <a:ext cx="8501122" cy="4514679"/>
        </p:xfrm>
        <a:graphic>
          <a:graphicData uri="http://schemas.openxmlformats.org/drawingml/2006/table">
            <a:tbl>
              <a:tblPr firstRow="1"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{3C2FFA5D-87B4-456A-9821-1D502468CF0F}</a:tableStyleId>
              </a:tblPr>
              <a:tblGrid>
                <a:gridCol w="64127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83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5033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Газ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ru-RU" sz="2800" i="1" baseline="-250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ru-RU" sz="2800" i="1" baseline="0" dirty="0" smtClean="0">
                          <a:solidFill>
                            <a:schemeClr val="tx1"/>
                          </a:solidFill>
                        </a:rPr>
                        <a:t>, В</a:t>
                      </a:r>
                      <a:endParaRPr lang="ru-RU" sz="28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Пары</a:t>
                      </a:r>
                      <a:r>
                        <a:rPr lang="ru-RU" sz="2400" baseline="0" dirty="0" smtClean="0"/>
                        <a:t> натрия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5,1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Пары ртути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10,4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Кислород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12,5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Углекислый газ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14,4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709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Азот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15,5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Водород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15,6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Гелий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21,5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000875" y="1500188"/>
          <a:ext cx="427038" cy="504825"/>
        </p:xfrm>
        <a:graphic>
          <a:graphicData uri="http://schemas.openxmlformats.org/presentationml/2006/ole">
            <p:oleObj spid="_x0000_s1035" name="Формула" r:id="rId4" imgW="139579" imgH="164957" progId="Equation.3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615950" y="214313"/>
            <a:ext cx="80279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Lucida Sans Unicode" pitchFamily="34" charset="0"/>
              </a:rPr>
              <a:t>Таблица. Значения наименьшего ионизационного </a:t>
            </a:r>
          </a:p>
          <a:p>
            <a:pPr algn="ctr"/>
            <a:r>
              <a:rPr lang="ru-RU" sz="2400" b="1" dirty="0">
                <a:latin typeface="Lucida Sans Unicode" pitchFamily="34" charset="0"/>
              </a:rPr>
              <a:t>потенциала, соответствующего отрыву внешних </a:t>
            </a:r>
          </a:p>
          <a:p>
            <a:pPr algn="ctr"/>
            <a:r>
              <a:rPr lang="ru-RU" sz="2400" b="1" dirty="0">
                <a:latin typeface="Lucida Sans Unicode" pitchFamily="34" charset="0"/>
              </a:rPr>
              <a:t>электронов, для некоторых газов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Аэроионы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это атомы и молекулы газов воздуха, потерявшие или приобретшие электроны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28671"/>
            <a:ext cx="4643438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Отрицательные </a:t>
            </a:r>
            <a:r>
              <a:rPr lang="ru-RU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аэроионы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(атомы и молекулы, с «лишним» электроном)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Способствуют нормализации обмена веществ в организме человека, снижению утомляемости, нормализации кровяного давления, повышению сопротивляемости организма. Воздух лесных массивов и альпийских лугов содержит до 15000 отрицательных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аэроионов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кислорода в одном кубическом сантиметре. В жилых и производственных помещениях число таких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аэроионов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одном куб. сантиметре достигает только 90-150- единиц.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786314" y="857232"/>
            <a:ext cx="3571868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Положительные </a:t>
            </a:r>
            <a:r>
              <a:rPr lang="ru-RU" dirty="0" err="1" smtClean="0">
                <a:solidFill>
                  <a:srgbClr val="FF0000"/>
                </a:solidFill>
              </a:rPr>
              <a:t>аэроионы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(атомы и молекулы, утратившие электрон) приводят к возникновению у людей негативных явлений: переутомление, головная боль, нервозность, потеря иммунологических сил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т.п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71480"/>
            <a:ext cx="3190884" cy="319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F:\Медицинская и биологическая физика курс лекций с задачами Федорова Фаустов\Презентации Галина Вячеславовна\1\4!!!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2754209" cy="278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500438"/>
            <a:ext cx="2124072" cy="257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71438"/>
            <a:ext cx="86868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Виды аэроионизаторов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428868"/>
            <a:ext cx="2143108" cy="415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0" y="207168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cs typeface="Arial" charset="0"/>
              </a:rPr>
              <a:t>	По форме генерируемых колебаний подразделяются на: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703513"/>
            <a:ext cx="4357688" cy="41544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гармонических (синусоидальных)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колебаний.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3" y="2703513"/>
            <a:ext cx="4643437" cy="41544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импульсных (релаксационных)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колебаний.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электрических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колебаний</a:t>
            </a: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0" y="64293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	</a:t>
            </a:r>
            <a:r>
              <a:rPr lang="ru-RU" sz="2800" b="1">
                <a:solidFill>
                  <a:srgbClr val="FF0000"/>
                </a:solidFill>
              </a:rPr>
              <a:t>Генератор</a:t>
            </a:r>
            <a:r>
              <a:rPr lang="ru-RU" sz="2800"/>
              <a:t> – устройство, создающее электромагнитные колебания постоянной амплитуды.</a:t>
            </a:r>
          </a:p>
        </p:txBody>
      </p:sp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571875"/>
            <a:ext cx="30718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286375"/>
            <a:ext cx="3071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00500"/>
            <a:ext cx="38036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Автогенераторы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57188" y="857250"/>
            <a:ext cx="8429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Автогенератор – устройство, в котором осуществляется преобразования энергии постоянного тока в энергию переменного тока без подведения к нему внешнего переменного напряжения.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3071813"/>
            <a:ext cx="2643188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Источник постоянного тока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8" y="3071813"/>
            <a:ext cx="2357437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Регулятор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00813" y="3071813"/>
            <a:ext cx="2643187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Колебательный контур</a:t>
            </a: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>
            <a:off x="2928938" y="3643313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7" idx="3"/>
            <a:endCxn id="8" idx="1"/>
          </p:cNvCxnSpPr>
          <p:nvPr/>
        </p:nvCxnSpPr>
        <p:spPr>
          <a:xfrm>
            <a:off x="5857875" y="3643313"/>
            <a:ext cx="642938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8" idx="2"/>
            <a:endCxn id="7" idx="2"/>
          </p:cNvCxnSpPr>
          <p:nvPr/>
        </p:nvCxnSpPr>
        <p:spPr>
          <a:xfrm rot="5400000">
            <a:off x="6250781" y="2643982"/>
            <a:ext cx="1587" cy="3143250"/>
          </a:xfrm>
          <a:prstGeom prst="bentConnector3">
            <a:avLst>
              <a:gd name="adj1" fmla="val 14395466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418" name="TextBox 17"/>
          <p:cNvSpPr txBox="1">
            <a:spLocks noChangeArrowheads="1"/>
          </p:cNvSpPr>
          <p:nvPr/>
        </p:nvSpPr>
        <p:spPr bwMode="auto">
          <a:xfrm>
            <a:off x="4643438" y="4572000"/>
            <a:ext cx="2928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Цепь обратной</a:t>
            </a:r>
          </a:p>
          <a:p>
            <a:pPr algn="ctr"/>
            <a:r>
              <a:rPr lang="ru-RU" sz="2400" b="1"/>
              <a:t> связи</a:t>
            </a:r>
          </a:p>
        </p:txBody>
      </p:sp>
      <p:pic>
        <p:nvPicPr>
          <p:cNvPr id="174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643438"/>
            <a:ext cx="37655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Генераторы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0" y="714375"/>
            <a:ext cx="892968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cs typeface="Arial" charset="0"/>
              </a:rPr>
              <a:t>В медицине электронные генераторы находят </a:t>
            </a:r>
            <a:r>
              <a:rPr lang="ru-RU" sz="3600" b="1" dirty="0">
                <a:solidFill>
                  <a:srgbClr val="FF0000"/>
                </a:solidFill>
                <a:cs typeface="Arial" charset="0"/>
              </a:rPr>
              <a:t>три основных применения</a:t>
            </a:r>
            <a:r>
              <a:rPr lang="ru-RU" sz="3600" dirty="0" smtClean="0">
                <a:cs typeface="Arial" charset="0"/>
              </a:rPr>
              <a:t>: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cs typeface="Arial" charset="0"/>
              </a:rPr>
              <a:t>в электронных стимуляторах;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>
                <a:cs typeface="Arial" charset="0"/>
              </a:rPr>
              <a:t> в физиотерапевтической электронной аппаратуре</a:t>
            </a:r>
            <a:r>
              <a:rPr lang="ru-RU" sz="3600" dirty="0" smtClean="0">
                <a:cs typeface="Arial" charset="0"/>
              </a:rPr>
              <a:t>;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>
                <a:cs typeface="Arial" charset="0"/>
              </a:rPr>
              <a:t> в диагностических приборах.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Импульсные токи</a:t>
            </a: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71500" y="2857500"/>
            <a:ext cx="807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Применение импульсных токов: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786188"/>
            <a:ext cx="4214813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arenR"/>
              <a:defRPr/>
            </a:pPr>
            <a:r>
              <a:rPr lang="ru-RU" sz="2400" b="1" dirty="0"/>
              <a:t>Электродиагностика:</a:t>
            </a:r>
          </a:p>
          <a:p>
            <a:pPr>
              <a:defRPr/>
            </a:pPr>
            <a:r>
              <a:rPr lang="ru-RU" sz="2400" dirty="0"/>
              <a:t>метод определения функционального состояния нервных стволов или мышц при помощи раздражения импульсным электрическим током.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4500563" y="3786188"/>
            <a:ext cx="46434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2) Электротерапия:</a:t>
            </a:r>
            <a:endParaRPr lang="ru-RU" sz="2400"/>
          </a:p>
          <a:p>
            <a:pPr>
              <a:buFont typeface="Arial" charset="0"/>
              <a:buChar char="•"/>
            </a:pPr>
            <a:r>
              <a:rPr lang="ru-RU" sz="2400"/>
              <a:t> электростимуляция (кардиостимуляторы, дефибрилляторы, стимуляторы мышц и др.)</a:t>
            </a:r>
          </a:p>
          <a:p>
            <a:pPr>
              <a:buFont typeface="Arial" charset="0"/>
              <a:buChar char="•"/>
            </a:pPr>
            <a:r>
              <a:rPr lang="ru-RU" sz="2400"/>
              <a:t> электросон,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прочие лечебные процедуры.</a:t>
            </a:r>
          </a:p>
        </p:txBody>
      </p:sp>
      <p:cxnSp>
        <p:nvCxnSpPr>
          <p:cNvPr id="9" name="Прямая со стрелкой 8"/>
          <p:cNvCxnSpPr>
            <a:stCxn id="19459" idx="2"/>
            <a:endCxn id="19461" idx="0"/>
          </p:cNvCxnSpPr>
          <p:nvPr/>
        </p:nvCxnSpPr>
        <p:spPr>
          <a:xfrm rot="16200000" flipH="1">
            <a:off x="5482431" y="2445545"/>
            <a:ext cx="466725" cy="22145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9459" idx="2"/>
            <a:endCxn id="6" idx="0"/>
          </p:cNvCxnSpPr>
          <p:nvPr/>
        </p:nvCxnSpPr>
        <p:spPr>
          <a:xfrm rot="5400000">
            <a:off x="3124994" y="2302669"/>
            <a:ext cx="466725" cy="2500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464" name="TextBox 11"/>
          <p:cNvSpPr txBox="1">
            <a:spLocks noChangeArrowheads="1"/>
          </p:cNvSpPr>
          <p:nvPr/>
        </p:nvSpPr>
        <p:spPr bwMode="auto">
          <a:xfrm>
            <a:off x="0" y="7858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При помощи электрических импульсов можно восстановить деятельность органа, утратившего нормальную функцию. Электрический ток имитирует физиологические нервные импульсы и имеет как управляющее так и терапевтическое воздействие.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Электровозбудимость мышц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625" t="28300" r="52363" b="25500"/>
          <a:stretch/>
        </p:blipFill>
        <p:spPr>
          <a:xfrm rot="10800000">
            <a:off x="1187622" y="1268760"/>
            <a:ext cx="6768755" cy="4752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55794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Импульсный сигнал и его параметры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357188" y="928688"/>
            <a:ext cx="7643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Импульсный сигнал – это кратковременное изменение электрического напряжения или силы тока.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38"/>
            <a:ext cx="2214562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1"/>
          <p:cNvSpPr txBox="1">
            <a:spLocks noChangeArrowheads="1"/>
          </p:cNvSpPr>
          <p:nvPr/>
        </p:nvSpPr>
        <p:spPr bwMode="auto">
          <a:xfrm>
            <a:off x="285750" y="5534025"/>
            <a:ext cx="3571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 – фронт; </a:t>
            </a:r>
          </a:p>
          <a:p>
            <a:r>
              <a:rPr lang="ru-RU" sz="2000"/>
              <a:t>2 – 3 вершина;  </a:t>
            </a:r>
          </a:p>
          <a:p>
            <a:r>
              <a:rPr lang="ru-RU" sz="2000"/>
              <a:t>3 – 4 срез (задний фронт);</a:t>
            </a:r>
          </a:p>
          <a:p>
            <a:r>
              <a:rPr lang="ru-RU" sz="2000"/>
              <a:t>4 – 5 хвост.</a:t>
            </a:r>
          </a:p>
        </p:txBody>
      </p:sp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338513"/>
            <a:ext cx="3143250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3517900"/>
            <a:ext cx="5357812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143125"/>
            <a:ext cx="321468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42938"/>
            <a:ext cx="5214938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1928813"/>
            <a:ext cx="23653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7"/>
          <p:cNvSpPr txBox="1">
            <a:spLocks noChangeArrowheads="1"/>
          </p:cNvSpPr>
          <p:nvPr/>
        </p:nvSpPr>
        <p:spPr bwMode="auto">
          <a:xfrm>
            <a:off x="357188" y="4643438"/>
            <a:ext cx="685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Скважность следования импульсов: </a:t>
            </a: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4286250"/>
            <a:ext cx="142875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139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Параметры импульсного тока</a:t>
            </a:r>
          </a:p>
        </p:txBody>
      </p:sp>
      <p:sp>
        <p:nvSpPr>
          <p:cNvPr id="21514" name="TextBox 14"/>
          <p:cNvSpPr txBox="1">
            <a:spLocks noChangeArrowheads="1"/>
          </p:cNvSpPr>
          <p:nvPr/>
        </p:nvSpPr>
        <p:spPr bwMode="auto">
          <a:xfrm>
            <a:off x="428625" y="5929313"/>
            <a:ext cx="685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Коэффициент заполнения: </a:t>
            </a:r>
          </a:p>
        </p:txBody>
      </p:sp>
      <p:sp>
        <p:nvSpPr>
          <p:cNvPr id="21515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16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5635625"/>
            <a:ext cx="128587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Rectangle 11"/>
          <p:cNvSpPr>
            <a:spLocks noChangeArrowheads="1"/>
          </p:cNvSpPr>
          <p:nvPr/>
        </p:nvSpPr>
        <p:spPr bwMode="auto">
          <a:xfrm>
            <a:off x="0" y="1381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err="1">
                <a:latin typeface="Arial" pitchFamily="34" charset="0"/>
                <a:cs typeface="Arial" pitchFamily="34" charset="0"/>
              </a:rPr>
              <a:t>Амплипульстерапия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285750" y="857250"/>
            <a:ext cx="8429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- это лечебное воздействие на организм синусоидальными переменными токами частотой 5  кГц,  модулированных колебаниями низкой частоты 10-150 Гц. Частота модуляции совпадает с частотой биотоков, возникающих в процессе жизнедеятельности тканей и органов.</a:t>
            </a:r>
          </a:p>
        </p:txBody>
      </p:sp>
      <p:sp>
        <p:nvSpPr>
          <p:cNvPr id="22532" name="TextBox 9"/>
          <p:cNvSpPr txBox="1">
            <a:spLocks noChangeArrowheads="1"/>
          </p:cNvSpPr>
          <p:nvPr/>
        </p:nvSpPr>
        <p:spPr bwMode="auto">
          <a:xfrm>
            <a:off x="1571625" y="5643563"/>
            <a:ext cx="6215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Аппарат низкочастотной терапии «Амплипульс-5»</a:t>
            </a:r>
          </a:p>
        </p:txBody>
      </p:sp>
      <p:pic>
        <p:nvPicPr>
          <p:cNvPr id="225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143250"/>
            <a:ext cx="34623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83" y="116632"/>
            <a:ext cx="9083352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прибора «Амплипульс - 4»</a:t>
            </a:r>
            <a:endParaRPr lang="ru-RU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201" t="24100" r="31494" b="36700"/>
          <a:stretch/>
        </p:blipFill>
        <p:spPr>
          <a:xfrm>
            <a:off x="251520" y="1259632"/>
            <a:ext cx="8424936" cy="32992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86916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ГВЧ и ГНЧ – генератор высокой и низкой частоты; 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Км – коммутатор; ИЦ – измеритель цепи; ВБР – блок выбора режима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78004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02508"/>
            <a:ext cx="8314207" cy="5955492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Модулированные синусоидальные токи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6488668"/>
            <a:ext cx="47868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Картинка 19 из 7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857250"/>
            <a:ext cx="7858125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Электростимуляция мышц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Картинка 11 из 7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38862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8" descr="Картинка 22 из 70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4288" y="3571875"/>
            <a:ext cx="49815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Электросон</a:t>
            </a:r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0" y="714375"/>
            <a:ext cx="60007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	Действующим фактором являются повторяющиеся импульсы тока постоянного напряжения до 50 В, малой длительности 0.5 мс,  частотой от 5 до 150 Гц и слабой силы, которые вызывают торможение клеток коры головного мозга, а также оказывают стимулирующее действие на клетки подкорковых отделов. Используют специальные электроды, которые накладываются на закрытые глаза.</a:t>
            </a: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75" y="642938"/>
            <a:ext cx="3286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Физиотерапия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(от греч.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phýsis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природа и терапия)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– это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научно-практическая  дисциплина, изучающая лечебные свойства физических факторов и разрабатывающая методы их применения с лечебно-профилактической целью.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Теоретическая основа физиотерапии-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принцип нервизма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ru-RU" dirty="0" smtClean="0"/>
              <a:t>идея о преимущественном значении нервной системы в регулировании физиологических функций и процессов, совершающихся в организме животных и человека.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Физические факторы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вызывают в организме сложную адаптационную реакцию, формирующуюся по типу условно-безусловного рефлекса по тем же физиологическим механизмам, которые сложились в процессе эволюции организма и его взаимодействия с внешней средой.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7" y="3974"/>
            <a:ext cx="9299376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Структурная схема аппарата для электросна</a:t>
            </a:r>
            <a:endParaRPr lang="ru-RU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13" t="23400" r="4720" b="31800"/>
          <a:stretch/>
        </p:blipFill>
        <p:spPr>
          <a:xfrm rot="10740000">
            <a:off x="422810" y="1630448"/>
            <a:ext cx="8461448" cy="23647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4487459"/>
            <a:ext cx="7305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ЗГ – задающий генератор; ЖМ – ждущий мультивибратор;              УМ – усилитель мощности;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Зус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ИУс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защитное и измерительное устройства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46105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3167058" cy="316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Дефибриллятор</a:t>
            </a: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214313" y="714375"/>
            <a:ext cx="607218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cs typeface="Arial" charset="0"/>
              </a:rPr>
              <a:t>Фибрилляции сердца – разрозненные не синхронизированные сокращения мышц миокарда. </a:t>
            </a:r>
          </a:p>
          <a:p>
            <a:r>
              <a:rPr lang="ru-RU" sz="2400">
                <a:cs typeface="Arial" charset="0"/>
              </a:rPr>
              <a:t>Для успешной дефибрилляции необходимо пропускать ток более 1 А с длительностью импульса до  0,001 с.</a:t>
            </a:r>
          </a:p>
          <a:p>
            <a:r>
              <a:rPr lang="ru-RU" sz="2400">
                <a:cs typeface="Arial" charset="0"/>
              </a:rPr>
              <a:t>При закрытой грудной клетке ток до10 А.</a:t>
            </a:r>
          </a:p>
        </p:txBody>
      </p:sp>
      <p:pic>
        <p:nvPicPr>
          <p:cNvPr id="2560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857628"/>
            <a:ext cx="600076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25" y="642938"/>
            <a:ext cx="28098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Типы и устройство кардиостимуляторов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142875" y="714375"/>
            <a:ext cx="90011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Прибор позволяющий генерировать искусственные стимулирующие импульсы и подавать их на сердце, называется </a:t>
            </a:r>
            <a:r>
              <a:rPr lang="ru-RU" sz="2800" b="1">
                <a:solidFill>
                  <a:srgbClr val="FF0000"/>
                </a:solidFill>
                <a:cs typeface="Arial" charset="0"/>
              </a:rPr>
              <a:t>кардиостимулятором</a:t>
            </a:r>
            <a:r>
              <a:rPr lang="ru-RU" sz="2800">
                <a:cs typeface="Arial" charset="0"/>
              </a:rPr>
              <a:t>. Он состоит из импульсного генератора и электродов. Предназначен для нормализации нарушенного и восстановления утраченного ритма сердечной деятельности в условиях скорой помощи и в клинической практике.</a:t>
            </a:r>
          </a:p>
        </p:txBody>
      </p:sp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857250" y="4643438"/>
            <a:ext cx="70008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cs typeface="Arial" charset="0"/>
              </a:rPr>
              <a:t>Виды кардиостимуляторов:</a:t>
            </a:r>
          </a:p>
          <a:p>
            <a:endParaRPr lang="ru-RU" sz="240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cs typeface="Arial" charset="0"/>
              </a:rPr>
              <a:t>Внешние</a:t>
            </a:r>
          </a:p>
          <a:p>
            <a:endParaRPr lang="ru-RU" sz="240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cs typeface="Arial" charset="0"/>
              </a:rPr>
              <a:t>Имплантируемые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75" y="857250"/>
            <a:ext cx="3857625" cy="10715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Методы возбуждения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4938" y="2500313"/>
            <a:ext cx="3429000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Синхронизированный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2500313"/>
            <a:ext cx="2714625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Асинхронный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313" y="3857625"/>
            <a:ext cx="2500312" cy="10001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Управление от желудочка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29313" y="3857625"/>
            <a:ext cx="2500312" cy="10715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Управление от предсердия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29438" y="5857875"/>
            <a:ext cx="2000250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синхронизация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5" y="5857875"/>
            <a:ext cx="2071688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синхронизация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00313" y="5857875"/>
            <a:ext cx="2000250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запрещающий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313" y="5857875"/>
            <a:ext cx="2071687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Фиксированный темп</a:t>
            </a:r>
          </a:p>
        </p:txBody>
      </p:sp>
      <p:cxnSp>
        <p:nvCxnSpPr>
          <p:cNvPr id="14" name="Соединительная линия уступом 13"/>
          <p:cNvCxnSpPr>
            <a:stCxn id="4" idx="2"/>
            <a:endCxn id="6" idx="0"/>
          </p:cNvCxnSpPr>
          <p:nvPr/>
        </p:nvCxnSpPr>
        <p:spPr>
          <a:xfrm rot="5400000">
            <a:off x="2821782" y="964406"/>
            <a:ext cx="571500" cy="250031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4" idx="2"/>
            <a:endCxn id="5" idx="0"/>
          </p:cNvCxnSpPr>
          <p:nvPr/>
        </p:nvCxnSpPr>
        <p:spPr>
          <a:xfrm rot="16200000" flipH="1">
            <a:off x="5357813" y="928688"/>
            <a:ext cx="571500" cy="257175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5" idx="2"/>
            <a:endCxn id="7" idx="0"/>
          </p:cNvCxnSpPr>
          <p:nvPr/>
        </p:nvCxnSpPr>
        <p:spPr>
          <a:xfrm rot="5400000">
            <a:off x="4982369" y="1910556"/>
            <a:ext cx="714375" cy="317976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5" idx="2"/>
            <a:endCxn id="8" idx="0"/>
          </p:cNvCxnSpPr>
          <p:nvPr/>
        </p:nvCxnSpPr>
        <p:spPr>
          <a:xfrm rot="16200000" flipH="1">
            <a:off x="6697663" y="3375025"/>
            <a:ext cx="714375" cy="250825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7" idx="2"/>
            <a:endCxn id="11" idx="0"/>
          </p:cNvCxnSpPr>
          <p:nvPr/>
        </p:nvCxnSpPr>
        <p:spPr>
          <a:xfrm rot="5400000">
            <a:off x="3124994" y="5233194"/>
            <a:ext cx="1000125" cy="249237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7" idx="2"/>
            <a:endCxn id="10" idx="0"/>
          </p:cNvCxnSpPr>
          <p:nvPr/>
        </p:nvCxnSpPr>
        <p:spPr>
          <a:xfrm rot="16200000" flipH="1">
            <a:off x="4250531" y="4356894"/>
            <a:ext cx="1000125" cy="200183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stCxn id="8" idx="2"/>
            <a:endCxn id="9" idx="0"/>
          </p:cNvCxnSpPr>
          <p:nvPr/>
        </p:nvCxnSpPr>
        <p:spPr>
          <a:xfrm rot="16200000" flipH="1">
            <a:off x="7090569" y="5018882"/>
            <a:ext cx="928687" cy="7493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6" idx="2"/>
            <a:endCxn id="12" idx="0"/>
          </p:cNvCxnSpPr>
          <p:nvPr/>
        </p:nvCxnSpPr>
        <p:spPr>
          <a:xfrm rot="5400000">
            <a:off x="196056" y="4196557"/>
            <a:ext cx="2714625" cy="608012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Кардиостимуляторы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01763"/>
            <a:ext cx="9144000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Блок-схема кардиостимулятора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Виды кардиостимуляторов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0" y="785813"/>
            <a:ext cx="2786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Стационарный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86125" y="785813"/>
            <a:ext cx="17145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Носимый</a:t>
            </a:r>
          </a:p>
          <a:p>
            <a:pPr algn="ctr"/>
            <a:endParaRPr lang="ru-RU" sz="2800">
              <a:cs typeface="Arial" charset="0"/>
            </a:endParaRPr>
          </a:p>
        </p:txBody>
      </p:sp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5857875" y="785813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Имплантируемый</a:t>
            </a:r>
          </a:p>
        </p:txBody>
      </p:sp>
      <p:pic>
        <p:nvPicPr>
          <p:cNvPr id="29702" name="Picture 2" descr="Картинка 7 из 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1500188"/>
            <a:ext cx="13573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25"/>
            <a:ext cx="31432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2" descr="Картинка 1 из 116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1285875"/>
            <a:ext cx="3248025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0" y="4643438"/>
            <a:ext cx="3071813" cy="10160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На экране наблюдают форму импульсов на выходе аппарата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0" y="4572000"/>
            <a:ext cx="3429000" cy="22860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Используют генератор,  специальные, длительно-функционирующие источники питания, и генераторы не потребляющие энергию в паузе между импульсами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465388" y="3749675"/>
            <a:ext cx="621506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72294" y="3142457"/>
            <a:ext cx="5000625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5786438"/>
            <a:ext cx="5429250" cy="8302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Параметры импульсов и их частота могут регулироваться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Ждущий кардиостимулятор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826" t="45401" r="27168" b="27299"/>
          <a:stretch/>
        </p:blipFill>
        <p:spPr>
          <a:xfrm rot="10860000">
            <a:off x="322509" y="1846781"/>
            <a:ext cx="8498981" cy="26099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31680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2292" y="260648"/>
            <a:ext cx="9828584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Кардиостимулятор с регулируемой частотой</a:t>
            </a:r>
            <a:endParaRPr lang="ru-RU" sz="36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988" t="51399" r="29132" b="24801"/>
          <a:stretch/>
        </p:blipFill>
        <p:spPr>
          <a:xfrm rot="10800000">
            <a:off x="415026" y="2060848"/>
            <a:ext cx="8477454" cy="19607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68720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608" y="58614"/>
            <a:ext cx="10945216" cy="1138138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Вопросы к практическому занятию </a:t>
            </a:r>
            <a:r>
              <a:rPr lang="en-US" sz="2800" b="1" i="1" dirty="0" smtClean="0"/>
              <a:t/>
            </a:r>
            <a:br>
              <a:rPr lang="en-US" sz="2800" b="1" i="1" dirty="0" smtClean="0"/>
            </a:br>
            <a:r>
              <a:rPr lang="ru-RU" sz="2800" b="1" i="1" dirty="0" smtClean="0"/>
              <a:t>«Медицинская физио-терапевтическая аппаратура </a:t>
            </a:r>
            <a:r>
              <a:rPr lang="en-US" sz="2800" b="1" i="1" dirty="0" smtClean="0"/>
              <a:t>I</a:t>
            </a:r>
            <a:r>
              <a:rPr lang="ru-RU" sz="2800" b="1" i="1" dirty="0" smtClean="0"/>
              <a:t>»</a:t>
            </a:r>
            <a:endParaRPr lang="ru-RU" sz="2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820472" cy="5661248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sz="2600" dirty="0" smtClean="0"/>
              <a:t>Основные методы электротерапии.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Общая схема электротерапевтического аппарата.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Воздействие токов и полей на ткани организма.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Гальванизация.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Структурная схема аппарата для гальванизации и электрофореза.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Электрофорез.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Франклинизация.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Аэроионы.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Структурная схема генераторов.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Применение импульсных токов.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Параметры импульсного тока.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Амплипульс терапия. Структурная схема аппарата.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Электросон. Структурная схема аппарата.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Дефибриллятор.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Виды кардиостимуляторов.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Структурная схема асинхронного кардиостимулятора.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Структурная схема ждущего кардиостимулятора.</a:t>
            </a:r>
          </a:p>
          <a:p>
            <a:pPr marL="457200" indent="-457200">
              <a:buAutoNum type="arabicPeriod"/>
            </a:pPr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167770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5436" y="188640"/>
            <a:ext cx="9934872" cy="64807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методы электротерапии</a:t>
            </a:r>
            <a:endParaRPr lang="ru-RU" sz="36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257" t="15001" r="50394" b="8000"/>
          <a:stretch/>
        </p:blipFill>
        <p:spPr>
          <a:xfrm rot="10800000">
            <a:off x="2681790" y="832828"/>
            <a:ext cx="3780420" cy="57756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317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7708" y="0"/>
            <a:ext cx="9659416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Обобщенная схема электротерапии</a:t>
            </a:r>
            <a:endParaRPr lang="ru-RU" sz="3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288" t="27600" r="38581" b="38800"/>
          <a:stretch/>
        </p:blipFill>
        <p:spPr>
          <a:xfrm rot="10800000">
            <a:off x="755576" y="1120747"/>
            <a:ext cx="7443316" cy="33390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899592" y="486916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Обобщенная схема системы для воздействия электрическим током: БП - блок питания; БУ – блок управления; ЗВ –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задатчик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воздействия; БК – блок контроля;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ССиПВ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средства согласования и передачи воздействий; БО – биообъект.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87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1154113"/>
          <a:ext cx="8715435" cy="5703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051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051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398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диапазона</a:t>
                      </a:r>
                    </a:p>
                    <a:p>
                      <a:pPr algn="ctr"/>
                      <a:endParaRPr lang="ru-RU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Частотные границы</a:t>
                      </a:r>
                    </a:p>
                    <a:p>
                      <a:pPr algn="ctr"/>
                      <a:endParaRPr lang="ru-RU" sz="200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Границы длин волн</a:t>
                      </a:r>
                    </a:p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Низкие (НЧ)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 20 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=15 Мм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Звуковые (ЗЧ)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 Гц - 20 кГц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Ультразвуковые (УЗЧ)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 кГц - 200 кГц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-1,5·10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Высокочастотные (ВЧ)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 кГц- 30 МГц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1,5·10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-10м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Ультравысокие (УВЧ)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МГц -300МГц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Сверхвысокие (СВЧ)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300МГц -З0 ГГц 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м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-10мм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Крайневысокие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(КВЧ)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Свыше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ГГц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меньше 10мм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Классификация частотных интервалов, принятая в медицине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1234</Words>
  <Application>Microsoft Office PowerPoint</Application>
  <PresentationFormat>Экран (4:3)</PresentationFormat>
  <Paragraphs>260</Paragraphs>
  <Slides>63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5" baseType="lpstr">
      <vt:lpstr>Тема Office</vt:lpstr>
      <vt:lpstr>Формула</vt:lpstr>
      <vt:lpstr>Медицинская физиотерапевтическая аппаратура</vt:lpstr>
      <vt:lpstr>Литература 1.Кореневский Н.А.,Юлдашев З.М. Приборы,аппараты,системы и комплексы медицинского назначения.Технические средства физиотерапии,реабилитации и восстановления утраченных функций: учебник- Старый Оскол: ТНТ,2020- 312с.  2.Гафиятуллина Г.Ш.,Омельченко В.П.,Евтушенко Б.Е.,Черникова И.В. Физиотерапия: учебное пособие – М.ГЕОТАР-Медиа, 2010. – 272с. 3.Физиотерапия, физические основы.http://ppt – online.org/458665  </vt:lpstr>
      <vt:lpstr>Слайд 3</vt:lpstr>
      <vt:lpstr>Слайд 4</vt:lpstr>
      <vt:lpstr>Слайд 5</vt:lpstr>
      <vt:lpstr>Слайд 6</vt:lpstr>
      <vt:lpstr>Основные методы электротерапии</vt:lpstr>
      <vt:lpstr>Обобщенная схема электротерапии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Аппарат для гальванизации и электрофореза “Поток – 1”</vt:lpstr>
      <vt:lpstr>Структурная схема аппарата для гальванизации</vt:lpstr>
      <vt:lpstr>Слайд 19</vt:lpstr>
      <vt:lpstr>Электрофорез в физиотерапии</vt:lpstr>
      <vt:lpstr>Таблица активных электродов</vt:lpstr>
      <vt:lpstr>Слайд 22</vt:lpstr>
      <vt:lpstr>Слайд 23</vt:lpstr>
      <vt:lpstr>Достоинства  и  недостатки  электрофореза</vt:lpstr>
      <vt:lpstr>Слайд 25</vt:lpstr>
      <vt:lpstr>Франклинизация (электростатический душ)</vt:lpstr>
      <vt:lpstr>Слайд 27</vt:lpstr>
      <vt:lpstr>Слайд 28</vt:lpstr>
      <vt:lpstr>Слайд 29</vt:lpstr>
      <vt:lpstr>Слайд 30</vt:lpstr>
      <vt:lpstr>Виды аэроионизаторов</vt:lpstr>
      <vt:lpstr>Слайд 32</vt:lpstr>
      <vt:lpstr>Слайд 33</vt:lpstr>
      <vt:lpstr>Слайд 34</vt:lpstr>
      <vt:lpstr>Слайд 35</vt:lpstr>
      <vt:lpstr>Слайд 36</vt:lpstr>
      <vt:lpstr>Электровозбудимость мышц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Структурная схема прибора «Амплипульс - 4»</vt:lpstr>
      <vt:lpstr>Модулированные синусоидальные токи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Структурная схема аппарата для электросна</vt:lpstr>
      <vt:lpstr>Слайд 56</vt:lpstr>
      <vt:lpstr>Слайд 57</vt:lpstr>
      <vt:lpstr>Слайд 58</vt:lpstr>
      <vt:lpstr>Слайд 59</vt:lpstr>
      <vt:lpstr>Слайд 60</vt:lpstr>
      <vt:lpstr>Ждущий кардиостимулятор</vt:lpstr>
      <vt:lpstr>Кардиостимулятор с регулируемой частотой</vt:lpstr>
      <vt:lpstr>Вопросы к практическому занятию  «Медицинская физио-терапевтическая аппаратура I»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Медицинская терапевтическая аппаратура</dc:title>
  <cp:lastModifiedBy>Пользователь</cp:lastModifiedBy>
  <cp:revision>89</cp:revision>
  <dcterms:modified xsi:type="dcterms:W3CDTF">2022-10-28T09:14:42Z</dcterms:modified>
</cp:coreProperties>
</file>